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1" r:id="rId1"/>
  </p:sldMasterIdLst>
  <p:sldIdLst>
    <p:sldId id="256" r:id="rId2"/>
    <p:sldId id="257" r:id="rId3"/>
    <p:sldId id="267" r:id="rId4"/>
    <p:sldId id="268" r:id="rId5"/>
    <p:sldId id="258" r:id="rId6"/>
    <p:sldId id="262" r:id="rId7"/>
    <p:sldId id="263" r:id="rId8"/>
    <p:sldId id="273" r:id="rId9"/>
    <p:sldId id="272" r:id="rId10"/>
    <p:sldId id="270" r:id="rId11"/>
    <p:sldId id="271" r:id="rId12"/>
    <p:sldId id="277" r:id="rId13"/>
    <p:sldId id="278" r:id="rId14"/>
    <p:sldId id="280" r:id="rId15"/>
    <p:sldId id="281" r:id="rId16"/>
    <p:sldId id="282" r:id="rId17"/>
    <p:sldId id="283" r:id="rId18"/>
    <p:sldId id="274" r:id="rId19"/>
    <p:sldId id="275" r:id="rId20"/>
    <p:sldId id="276" r:id="rId21"/>
    <p:sldId id="26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89" d="100"/>
          <a:sy n="89" d="100"/>
        </p:scale>
        <p:origin x="18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EEED553F-9A9D-4022-9FE0-CD519C9B01FC}"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A8C3D5-40BE-4044-BD95-B7856D7628ED}"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4847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EED553F-9A9D-4022-9FE0-CD519C9B01FC}"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A8C3D5-40BE-4044-BD95-B7856D7628ED}" type="slidenum">
              <a:rPr lang="en-US" smtClean="0"/>
              <a:t>‹#›</a:t>
            </a:fld>
            <a:endParaRPr lang="en-US"/>
          </a:p>
        </p:txBody>
      </p:sp>
    </p:spTree>
    <p:extLst>
      <p:ext uri="{BB962C8B-B14F-4D97-AF65-F5344CB8AC3E}">
        <p14:creationId xmlns:p14="http://schemas.microsoft.com/office/powerpoint/2010/main" val="2630261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EED553F-9A9D-4022-9FE0-CD519C9B01FC}"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A8C3D5-40BE-4044-BD95-B7856D7628ED}"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2284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400"/>
            </a:lvl1pPr>
          </a:lstStyle>
          <a:p>
            <a:r>
              <a:rPr lang="en-US" dirty="0"/>
              <a:t>Click to edit Master title style</a:t>
            </a:r>
          </a:p>
        </p:txBody>
      </p:sp>
      <p:sp>
        <p:nvSpPr>
          <p:cNvPr id="3" name="Content Placeholder 2"/>
          <p:cNvSpPr>
            <a:spLocks noGrp="1"/>
          </p:cNvSpPr>
          <p:nvPr>
            <p:ph idx="1"/>
          </p:nvPr>
        </p:nvSpPr>
        <p:spPr/>
        <p:txBody>
          <a:bodyPr/>
          <a:lstStyle>
            <a:lvl1pPr>
              <a:defRPr sz="2800"/>
            </a:lvl1pPr>
            <a:lvl2pPr>
              <a:defRPr sz="2400"/>
            </a:lvl2pPr>
            <a:lvl3pPr>
              <a:defRPr sz="2000"/>
            </a:lvl3pPr>
            <a:lvl4pPr>
              <a:defRPr sz="18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EED553F-9A9D-4022-9FE0-CD519C9B01FC}"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A8C3D5-40BE-4044-BD95-B7856D7628ED}" type="slidenum">
              <a:rPr lang="en-US" smtClean="0"/>
              <a:t>‹#›</a:t>
            </a:fld>
            <a:endParaRPr lang="en-US"/>
          </a:p>
        </p:txBody>
      </p:sp>
    </p:spTree>
    <p:extLst>
      <p:ext uri="{BB962C8B-B14F-4D97-AF65-F5344CB8AC3E}">
        <p14:creationId xmlns:p14="http://schemas.microsoft.com/office/powerpoint/2010/main" val="26515140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EED553F-9A9D-4022-9FE0-CD519C9B01FC}"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A8C3D5-40BE-4044-BD95-B7856D7628ED}"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5519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EED553F-9A9D-4022-9FE0-CD519C9B01FC}" type="datetimeFigureOut">
              <a:rPr lang="en-US" smtClean="0"/>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A8C3D5-40BE-4044-BD95-B7856D7628ED}" type="slidenum">
              <a:rPr lang="en-US" smtClean="0"/>
              <a:t>‹#›</a:t>
            </a:fld>
            <a:endParaRPr lang="en-US"/>
          </a:p>
        </p:txBody>
      </p:sp>
    </p:spTree>
    <p:extLst>
      <p:ext uri="{BB962C8B-B14F-4D97-AF65-F5344CB8AC3E}">
        <p14:creationId xmlns:p14="http://schemas.microsoft.com/office/powerpoint/2010/main" val="242997622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EED553F-9A9D-4022-9FE0-CD519C9B01FC}" type="datetimeFigureOut">
              <a:rPr lang="en-US" smtClean="0"/>
              <a:t>5/16/2017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A8C3D5-40BE-4044-BD95-B7856D7628ED}" type="slidenum">
              <a:rPr lang="en-US" smtClean="0"/>
              <a:t>‹#›</a:t>
            </a:fld>
            <a:endParaRPr lang="en-US"/>
          </a:p>
        </p:txBody>
      </p:sp>
    </p:spTree>
    <p:extLst>
      <p:ext uri="{BB962C8B-B14F-4D97-AF65-F5344CB8AC3E}">
        <p14:creationId xmlns:p14="http://schemas.microsoft.com/office/powerpoint/2010/main" val="399322450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EED553F-9A9D-4022-9FE0-CD519C9B01FC}" type="datetimeFigureOut">
              <a:rPr lang="en-US" smtClean="0"/>
              <a:t>5/16/2017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A8C3D5-40BE-4044-BD95-B7856D7628ED}" type="slidenum">
              <a:rPr lang="en-US" smtClean="0"/>
              <a:t>‹#›</a:t>
            </a:fld>
            <a:endParaRPr lang="en-US"/>
          </a:p>
        </p:txBody>
      </p:sp>
    </p:spTree>
    <p:extLst>
      <p:ext uri="{BB962C8B-B14F-4D97-AF65-F5344CB8AC3E}">
        <p14:creationId xmlns:p14="http://schemas.microsoft.com/office/powerpoint/2010/main" val="49044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ED553F-9A9D-4022-9FE0-CD519C9B01FC}" type="datetimeFigureOut">
              <a:rPr lang="en-US" smtClean="0"/>
              <a:t>5/16/2017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A8C3D5-40BE-4044-BD95-B7856D7628ED}" type="slidenum">
              <a:rPr lang="en-US" smtClean="0"/>
              <a:t>‹#›</a:t>
            </a:fld>
            <a:endParaRPr lang="en-US"/>
          </a:p>
        </p:txBody>
      </p:sp>
    </p:spTree>
    <p:extLst>
      <p:ext uri="{BB962C8B-B14F-4D97-AF65-F5344CB8AC3E}">
        <p14:creationId xmlns:p14="http://schemas.microsoft.com/office/powerpoint/2010/main" val="3962734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EED553F-9A9D-4022-9FE0-CD519C9B01FC}" type="datetimeFigureOut">
              <a:rPr lang="en-US" smtClean="0"/>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A8C3D5-40BE-4044-BD95-B7856D7628ED}" type="slidenum">
              <a:rPr lang="en-US" smtClean="0"/>
              <a:t>‹#›</a:t>
            </a:fld>
            <a:endParaRPr lang="en-US"/>
          </a:p>
        </p:txBody>
      </p:sp>
    </p:spTree>
    <p:extLst>
      <p:ext uri="{BB962C8B-B14F-4D97-AF65-F5344CB8AC3E}">
        <p14:creationId xmlns:p14="http://schemas.microsoft.com/office/powerpoint/2010/main" val="113235580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EED553F-9A9D-4022-9FE0-CD519C9B01FC}" type="datetimeFigureOut">
              <a:rPr lang="en-US" smtClean="0"/>
              <a:t>5/16/2017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A8C3D5-40BE-4044-BD95-B7856D7628ED}" type="slidenum">
              <a:rPr lang="en-US" smtClean="0"/>
              <a:t>‹#›</a:t>
            </a:fld>
            <a:endParaRPr lang="en-US"/>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113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EEED553F-9A9D-4022-9FE0-CD519C9B01FC}" type="datetimeFigureOut">
              <a:rPr lang="en-US" smtClean="0"/>
              <a:t>5/16/2017</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A8C3D5-40BE-4044-BD95-B7856D7628ED}"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3922854"/>
      </p:ext>
    </p:extLst>
  </p:cSld>
  <p:clrMap bg1="lt1" tx1="dk1" bg2="lt2" tx2="dk2" accent1="accent1" accent2="accent2" accent3="accent3" accent4="accent4" accent5="accent5" accent6="accent6" hlink="hlink" folHlink="folHlink"/>
  <p:sldLayoutIdLst>
    <p:sldLayoutId id="2147484002" r:id="rId1"/>
    <p:sldLayoutId id="2147484003" r:id="rId2"/>
    <p:sldLayoutId id="2147484004" r:id="rId3"/>
    <p:sldLayoutId id="2147484005" r:id="rId4"/>
    <p:sldLayoutId id="2147484006" r:id="rId5"/>
    <p:sldLayoutId id="2147484007" r:id="rId6"/>
    <p:sldLayoutId id="2147484008" r:id="rId7"/>
    <p:sldLayoutId id="2147484009" r:id="rId8"/>
    <p:sldLayoutId id="2147484010" r:id="rId9"/>
    <p:sldLayoutId id="2147484011" r:id="rId10"/>
    <p:sldLayoutId id="2147484012"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iatraining.disa.mil/eta/cyber-protect/launchpage.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hae.damore-mckim.northeastern.edu/" TargetMode="External"/><Relationship Id="rId2" Type="http://schemas.openxmlformats.org/officeDocument/2006/relationships/hyperlink" Target="http://www.aiseducators.com/conference.as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Teaching Emerging Technologies to AIS Students </a:t>
            </a:r>
          </a:p>
        </p:txBody>
      </p:sp>
      <p:sp>
        <p:nvSpPr>
          <p:cNvPr id="3" name="Subtitle 2"/>
          <p:cNvSpPr>
            <a:spLocks noGrp="1"/>
          </p:cNvSpPr>
          <p:nvPr>
            <p:ph type="subTitle" idx="1"/>
          </p:nvPr>
        </p:nvSpPr>
        <p:spPr>
          <a:xfrm>
            <a:off x="8530814" y="4960137"/>
            <a:ext cx="3431690" cy="1463040"/>
          </a:xfrm>
        </p:spPr>
        <p:txBody>
          <a:bodyPr>
            <a:normAutofit/>
          </a:bodyPr>
          <a:lstStyle/>
          <a:p>
            <a:r>
              <a:rPr lang="en-US" dirty="0"/>
              <a:t>Lorraine Lee, University of North Carolina Wilmington</a:t>
            </a:r>
          </a:p>
          <a:p>
            <a:r>
              <a:rPr lang="en-US" dirty="0"/>
              <a:t>Steven </a:t>
            </a:r>
            <a:r>
              <a:rPr lang="en-US" dirty="0" err="1"/>
              <a:t>Darroch</a:t>
            </a:r>
            <a:r>
              <a:rPr lang="en-US" dirty="0"/>
              <a:t>, Deloitte</a:t>
            </a:r>
          </a:p>
          <a:p>
            <a:r>
              <a:rPr lang="en-US" dirty="0"/>
              <a:t>Peter Taylor, Deloitte</a:t>
            </a:r>
          </a:p>
          <a:p>
            <a:endParaRPr lang="en-US" dirty="0"/>
          </a:p>
        </p:txBody>
      </p:sp>
      <p:pic>
        <p:nvPicPr>
          <p:cNvPr id="4" name="Picture 4" descr="Steven Darro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6939" y="793232"/>
            <a:ext cx="2249514" cy="224951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Peter Tayl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5045" y="729141"/>
            <a:ext cx="2377696" cy="237769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dit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4248" y="1656859"/>
            <a:ext cx="2465988" cy="2465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5110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 HOW</a:t>
            </a:r>
          </a:p>
        </p:txBody>
      </p:sp>
      <p:sp>
        <p:nvSpPr>
          <p:cNvPr id="3" name="Content Placeholder 2"/>
          <p:cNvSpPr>
            <a:spLocks noGrp="1"/>
          </p:cNvSpPr>
          <p:nvPr>
            <p:ph idx="1"/>
          </p:nvPr>
        </p:nvSpPr>
        <p:spPr>
          <a:xfrm>
            <a:off x="859715" y="1683574"/>
            <a:ext cx="10515600" cy="3942676"/>
          </a:xfrm>
        </p:spPr>
        <p:txBody>
          <a:bodyPr>
            <a:normAutofit/>
          </a:bodyPr>
          <a:lstStyle/>
          <a:p>
            <a:r>
              <a:rPr lang="en-US" dirty="0"/>
              <a:t>AACSB (p. 73) </a:t>
            </a:r>
          </a:p>
          <a:p>
            <a:pPr lvl="1"/>
            <a:r>
              <a:rPr lang="en-US" sz="2000" i="1" dirty="0"/>
              <a:t>The issue is not just about </a:t>
            </a:r>
            <a:r>
              <a:rPr lang="en-US" sz="2000" b="1" i="1" u="sng" dirty="0"/>
              <a:t>what</a:t>
            </a:r>
            <a:r>
              <a:rPr lang="en-US" sz="2000" i="1" dirty="0"/>
              <a:t> individual IT tools are used, but </a:t>
            </a:r>
            <a:r>
              <a:rPr lang="en-US" sz="2000" b="1" i="1" u="sng" dirty="0"/>
              <a:t>how</a:t>
            </a:r>
            <a:r>
              <a:rPr lang="en-US" sz="2000" i="1" dirty="0"/>
              <a:t> IT is integrated into courses and across the curriculum. </a:t>
            </a:r>
          </a:p>
          <a:p>
            <a:pPr lvl="1"/>
            <a:r>
              <a:rPr lang="en-US" sz="2000" i="1" dirty="0"/>
              <a:t>IT can support the integration of real-world business strategy, </a:t>
            </a:r>
            <a:r>
              <a:rPr lang="en-US" sz="2000" b="1" i="1" u="sng" dirty="0"/>
              <a:t>privacy</a:t>
            </a:r>
            <a:r>
              <a:rPr lang="en-US" sz="2000" i="1" dirty="0"/>
              <a:t> and </a:t>
            </a:r>
            <a:r>
              <a:rPr lang="en-US" sz="2000" b="1" i="1" u="sng" dirty="0"/>
              <a:t>security</a:t>
            </a:r>
            <a:r>
              <a:rPr lang="en-US" sz="2000" i="1" dirty="0"/>
              <a:t> concerns, ethical issues, </a:t>
            </a:r>
            <a:r>
              <a:rPr lang="en-US" sz="2000" b="1" i="1" u="sng" dirty="0"/>
              <a:t>technology-driven changes </a:t>
            </a:r>
            <a:r>
              <a:rPr lang="en-US" sz="2000" i="1" dirty="0"/>
              <a:t>in practice, and the cultural complexities of decision making into academic accounting programs. </a:t>
            </a:r>
          </a:p>
          <a:p>
            <a:pPr lvl="1"/>
            <a:r>
              <a:rPr lang="en-US" sz="2000" i="1" dirty="0"/>
              <a:t>Specifically, more </a:t>
            </a:r>
            <a:r>
              <a:rPr lang="en-US" sz="2000" b="1" i="1" u="sng" dirty="0"/>
              <a:t>context-rich critical thinking </a:t>
            </a:r>
            <a:r>
              <a:rPr lang="en-US" sz="2000" i="1" dirty="0"/>
              <a:t>and </a:t>
            </a:r>
            <a:r>
              <a:rPr lang="en-US" sz="2000" b="1" i="1" u="sng" dirty="0"/>
              <a:t>hands-on problem solving </a:t>
            </a:r>
            <a:r>
              <a:rPr lang="en-US" sz="2000" i="1" dirty="0"/>
              <a:t>that mimics complex </a:t>
            </a:r>
            <a:r>
              <a:rPr lang="en-US" sz="2000" b="1" i="1" u="sng" dirty="0"/>
              <a:t>data creation</a:t>
            </a:r>
            <a:r>
              <a:rPr lang="en-US" sz="2000" i="1" dirty="0"/>
              <a:t>, </a:t>
            </a:r>
            <a:r>
              <a:rPr lang="en-US" sz="2000" b="1" i="1" u="sng" dirty="0"/>
              <a:t>data sharing</a:t>
            </a:r>
            <a:r>
              <a:rPr lang="en-US" sz="2000" i="1" dirty="0"/>
              <a:t>, </a:t>
            </a:r>
            <a:r>
              <a:rPr lang="en-US" sz="2000" b="1" i="1" u="sng" dirty="0"/>
              <a:t>data analysis</a:t>
            </a:r>
            <a:r>
              <a:rPr lang="en-US" sz="2000" i="1" dirty="0"/>
              <a:t>, </a:t>
            </a:r>
            <a:r>
              <a:rPr lang="en-US" sz="2000" b="1" i="1" u="sng" dirty="0"/>
              <a:t>data reporting</a:t>
            </a:r>
            <a:r>
              <a:rPr lang="en-US" sz="2000" i="1" dirty="0"/>
              <a:t>, and </a:t>
            </a:r>
            <a:r>
              <a:rPr lang="en-US" sz="2000" b="1" i="1" u="sng" dirty="0"/>
              <a:t>data storage </a:t>
            </a:r>
            <a:r>
              <a:rPr lang="en-US" sz="2000" i="1" dirty="0"/>
              <a:t>between and across organizations in current world practices will better prepare students for the accounting profession </a:t>
            </a:r>
          </a:p>
        </p:txBody>
      </p:sp>
    </p:spTree>
    <p:extLst>
      <p:ext uri="{BB962C8B-B14F-4D97-AF65-F5344CB8AC3E}">
        <p14:creationId xmlns:p14="http://schemas.microsoft.com/office/powerpoint/2010/main" val="3521837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dirty="0" smtClean="0"/>
              <a:t>Two </a:t>
            </a:r>
            <a:r>
              <a:rPr lang="en-US" dirty="0"/>
              <a:t>Emerging Technologies</a:t>
            </a:r>
          </a:p>
        </p:txBody>
      </p:sp>
      <p:sp>
        <p:nvSpPr>
          <p:cNvPr id="3" name="Content Placeholder 2"/>
          <p:cNvSpPr>
            <a:spLocks noGrp="1"/>
          </p:cNvSpPr>
          <p:nvPr>
            <p:ph idx="1"/>
          </p:nvPr>
        </p:nvSpPr>
        <p:spPr>
          <a:xfrm>
            <a:off x="3508054" y="2556886"/>
            <a:ext cx="6210712" cy="1262900"/>
          </a:xfrm>
        </p:spPr>
        <p:txBody>
          <a:bodyPr>
            <a:normAutofit/>
          </a:bodyPr>
          <a:lstStyle/>
          <a:p>
            <a:r>
              <a:rPr lang="en-US" sz="2800" dirty="0"/>
              <a:t>Peter Taylor, Deloitte:  </a:t>
            </a:r>
            <a:r>
              <a:rPr lang="en-US" sz="2800" dirty="0" err="1"/>
              <a:t>Blockchains</a:t>
            </a:r>
            <a:endParaRPr lang="en-US" sz="2800" dirty="0"/>
          </a:p>
          <a:p>
            <a:pPr marL="457200" lvl="1" indent="0">
              <a:buNone/>
            </a:pPr>
            <a:r>
              <a:rPr lang="en-US" sz="2800" dirty="0"/>
              <a:t>Senior Manager, Audit, Seattle, WA</a:t>
            </a:r>
          </a:p>
        </p:txBody>
      </p:sp>
      <p:pic>
        <p:nvPicPr>
          <p:cNvPr id="1026" name="Picture 2" descr="Peter Tay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453" y="1985554"/>
            <a:ext cx="2377696" cy="23776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teven Darro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0239" y="4167051"/>
            <a:ext cx="2396167" cy="2396167"/>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a:xfrm>
            <a:off x="2458671" y="5107945"/>
            <a:ext cx="6210712" cy="1262900"/>
          </a:xfrm>
          <a:prstGeom prst="rect">
            <a:avLst/>
          </a:prstGeom>
        </p:spPr>
        <p:txBody>
          <a:bodyPr vert="horz" lIns="45720" tIns="45720" rIns="4572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4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24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20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6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n-US" sz="2800" dirty="0"/>
              <a:t>Steven </a:t>
            </a:r>
            <a:r>
              <a:rPr lang="en-US" sz="2800" dirty="0" err="1"/>
              <a:t>Darroch</a:t>
            </a:r>
            <a:r>
              <a:rPr lang="en-US" sz="2800" dirty="0"/>
              <a:t>, Deloitte:  Cybersecurity</a:t>
            </a:r>
          </a:p>
          <a:p>
            <a:pPr marL="457200" lvl="1" indent="0">
              <a:buNone/>
            </a:pPr>
            <a:r>
              <a:rPr lang="en-US" sz="2800" dirty="0"/>
              <a:t>Senior Manager - Advisory | Cyber Risk Services, Raleigh-Durham, NC</a:t>
            </a:r>
          </a:p>
        </p:txBody>
      </p:sp>
    </p:spTree>
    <p:extLst>
      <p:ext uri="{BB962C8B-B14F-4D97-AF65-F5344CB8AC3E}">
        <p14:creationId xmlns:p14="http://schemas.microsoft.com/office/powerpoint/2010/main" val="13997906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Classroom Exercises</a:t>
            </a:r>
          </a:p>
        </p:txBody>
      </p:sp>
      <p:sp>
        <p:nvSpPr>
          <p:cNvPr id="3" name="Content Placeholder 2"/>
          <p:cNvSpPr>
            <a:spLocks noGrp="1"/>
          </p:cNvSpPr>
          <p:nvPr>
            <p:ph idx="1"/>
          </p:nvPr>
        </p:nvSpPr>
        <p:spPr>
          <a:xfrm>
            <a:off x="1024128" y="1881051"/>
            <a:ext cx="9720071" cy="4428309"/>
          </a:xfrm>
        </p:spPr>
        <p:txBody>
          <a:bodyPr/>
          <a:lstStyle/>
          <a:p>
            <a:pPr marL="128016" lvl="1" indent="0">
              <a:buNone/>
            </a:pPr>
            <a:r>
              <a:rPr lang="en-US" dirty="0"/>
              <a:t>Over-arching principles:  “context-rich critical thinking and hands-on learning”  </a:t>
            </a:r>
          </a:p>
          <a:p>
            <a:pPr lvl="1"/>
            <a:r>
              <a:rPr lang="en-US" dirty="0"/>
              <a:t>Combination of lecture / active learning </a:t>
            </a:r>
          </a:p>
          <a:p>
            <a:pPr lvl="2"/>
            <a:r>
              <a:rPr lang="en-US" dirty="0"/>
              <a:t>Lecture:  In-person or Video </a:t>
            </a:r>
          </a:p>
          <a:p>
            <a:pPr lvl="2"/>
            <a:r>
              <a:rPr lang="en-US" dirty="0"/>
              <a:t>Active Learning:  </a:t>
            </a:r>
          </a:p>
          <a:p>
            <a:pPr lvl="3"/>
            <a:r>
              <a:rPr lang="en-US" dirty="0"/>
              <a:t>Examples:  guided exploration of the bitcoin blockchain, article reviews, computer simulations </a:t>
            </a:r>
          </a:p>
          <a:p>
            <a:pPr lvl="2"/>
            <a:endParaRPr lang="en-US" dirty="0"/>
          </a:p>
          <a:p>
            <a:r>
              <a:rPr lang="en-US" dirty="0"/>
              <a:t>Exercise 1:  Bitcoin / Blockchain</a:t>
            </a:r>
          </a:p>
          <a:p>
            <a:r>
              <a:rPr lang="en-US" dirty="0"/>
              <a:t>Exercise 2:  Cyber-security </a:t>
            </a:r>
          </a:p>
          <a:p>
            <a:pPr lvl="1"/>
            <a:endParaRPr lang="en-US" dirty="0"/>
          </a:p>
        </p:txBody>
      </p:sp>
    </p:spTree>
    <p:extLst>
      <p:ext uri="{BB962C8B-B14F-4D97-AF65-F5344CB8AC3E}">
        <p14:creationId xmlns:p14="http://schemas.microsoft.com/office/powerpoint/2010/main" val="11591131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1:  Bitcoins and Blockchains</a:t>
            </a:r>
          </a:p>
        </p:txBody>
      </p:sp>
      <p:pic>
        <p:nvPicPr>
          <p:cNvPr id="4" name="Picture 3"/>
          <p:cNvPicPr>
            <a:picLocks noChangeAspect="1"/>
          </p:cNvPicPr>
          <p:nvPr/>
        </p:nvPicPr>
        <p:blipFill>
          <a:blip r:embed="rId2"/>
          <a:stretch>
            <a:fillRect/>
          </a:stretch>
        </p:blipFill>
        <p:spPr>
          <a:xfrm>
            <a:off x="786492" y="1555741"/>
            <a:ext cx="11169611" cy="5302259"/>
          </a:xfrm>
          <a:prstGeom prst="rect">
            <a:avLst/>
          </a:prstGeom>
        </p:spPr>
      </p:pic>
    </p:spTree>
    <p:extLst>
      <p:ext uri="{BB962C8B-B14F-4D97-AF65-F5344CB8AC3E}">
        <p14:creationId xmlns:p14="http://schemas.microsoft.com/office/powerpoint/2010/main" val="2540898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85554" y="253599"/>
            <a:ext cx="10608453" cy="2358751"/>
          </a:xfrm>
          <a:prstGeom prst="rect">
            <a:avLst/>
          </a:prstGeom>
        </p:spPr>
      </p:pic>
      <p:pic>
        <p:nvPicPr>
          <p:cNvPr id="6" name="Picture 5"/>
          <p:cNvPicPr>
            <a:picLocks noChangeAspect="1"/>
          </p:cNvPicPr>
          <p:nvPr/>
        </p:nvPicPr>
        <p:blipFill>
          <a:blip r:embed="rId3"/>
          <a:stretch>
            <a:fillRect/>
          </a:stretch>
        </p:blipFill>
        <p:spPr>
          <a:xfrm>
            <a:off x="650373" y="2715437"/>
            <a:ext cx="10496283" cy="4429946"/>
          </a:xfrm>
          <a:prstGeom prst="rect">
            <a:avLst/>
          </a:prstGeom>
        </p:spPr>
      </p:pic>
      <p:cxnSp>
        <p:nvCxnSpPr>
          <p:cNvPr id="8" name="Straight Connector 7"/>
          <p:cNvCxnSpPr>
            <a:cxnSpLocks/>
          </p:cNvCxnSpPr>
          <p:nvPr/>
        </p:nvCxnSpPr>
        <p:spPr>
          <a:xfrm flipV="1">
            <a:off x="650373" y="2612350"/>
            <a:ext cx="11210701" cy="2577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8013433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56288" y="367424"/>
            <a:ext cx="10625959" cy="7153880"/>
          </a:xfrm>
          <a:prstGeom prst="rect">
            <a:avLst/>
          </a:prstGeom>
        </p:spPr>
      </p:pic>
    </p:spTree>
    <p:extLst>
      <p:ext uri="{BB962C8B-B14F-4D97-AF65-F5344CB8AC3E}">
        <p14:creationId xmlns:p14="http://schemas.microsoft.com/office/powerpoint/2010/main" val="2191199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6112" y="924564"/>
            <a:ext cx="11985888" cy="4987505"/>
          </a:xfrm>
          <a:prstGeom prst="rect">
            <a:avLst/>
          </a:prstGeom>
        </p:spPr>
      </p:pic>
    </p:spTree>
    <p:extLst>
      <p:ext uri="{BB962C8B-B14F-4D97-AF65-F5344CB8AC3E}">
        <p14:creationId xmlns:p14="http://schemas.microsoft.com/office/powerpoint/2010/main" val="26667404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Blockchain Exercise</a:t>
            </a:r>
          </a:p>
        </p:txBody>
      </p:sp>
      <p:sp>
        <p:nvSpPr>
          <p:cNvPr id="3" name="Content Placeholder 2"/>
          <p:cNvSpPr>
            <a:spLocks noGrp="1"/>
          </p:cNvSpPr>
          <p:nvPr>
            <p:ph idx="1"/>
          </p:nvPr>
        </p:nvSpPr>
        <p:spPr>
          <a:xfrm>
            <a:off x="1024128" y="1828800"/>
            <a:ext cx="9720071" cy="4480560"/>
          </a:xfrm>
        </p:spPr>
        <p:txBody>
          <a:bodyPr/>
          <a:lstStyle/>
          <a:p>
            <a:pPr marL="0" indent="0">
              <a:buNone/>
            </a:pPr>
            <a:r>
              <a:rPr lang="en-US" dirty="0"/>
              <a:t>In-Class, </a:t>
            </a:r>
            <a:r>
              <a:rPr lang="en-US" dirty="0" smtClean="0"/>
              <a:t>Interactive </a:t>
            </a:r>
            <a:r>
              <a:rPr lang="en-US" dirty="0"/>
              <a:t>Power Point Lecture (Blockchain Activity.pptx) </a:t>
            </a:r>
          </a:p>
          <a:p>
            <a:pPr marL="0" indent="0">
              <a:buNone/>
            </a:pPr>
            <a:r>
              <a:rPr lang="en-US" dirty="0"/>
              <a:t>Combination of videos / in-class activity </a:t>
            </a:r>
          </a:p>
          <a:p>
            <a:pPr marL="0" indent="0">
              <a:buNone/>
            </a:pPr>
            <a:r>
              <a:rPr lang="en-US" dirty="0"/>
              <a:t>Blockchains and Distributed </a:t>
            </a:r>
            <a:r>
              <a:rPr lang="en-US" dirty="0" smtClean="0"/>
              <a:t>Ledgers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7470566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2:  Cyber-Security</a:t>
            </a:r>
            <a:endParaRPr lang="en-US" dirty="0"/>
          </a:p>
        </p:txBody>
      </p:sp>
      <p:sp>
        <p:nvSpPr>
          <p:cNvPr id="3" name="Content Placeholder 2"/>
          <p:cNvSpPr>
            <a:spLocks noGrp="1"/>
          </p:cNvSpPr>
          <p:nvPr>
            <p:ph sz="quarter" idx="1"/>
          </p:nvPr>
        </p:nvSpPr>
        <p:spPr>
          <a:xfrm>
            <a:off x="884279" y="3745676"/>
            <a:ext cx="9720071" cy="4023360"/>
          </a:xfrm>
        </p:spPr>
        <p:txBody>
          <a:bodyPr>
            <a:normAutofit/>
          </a:bodyPr>
          <a:lstStyle/>
          <a:p>
            <a:r>
              <a:rPr lang="en-US" dirty="0"/>
              <a:t>Students learn about cyberattacks, mitigation strategies, professional regulations</a:t>
            </a:r>
          </a:p>
          <a:p>
            <a:r>
              <a:rPr lang="en-US" dirty="0"/>
              <a:t>Students assume the role of a systems administrator purchasing tools and experimenting to defend against possible random cyberattacks </a:t>
            </a:r>
          </a:p>
          <a:p>
            <a:r>
              <a:rPr lang="en-US" dirty="0"/>
              <a:t>Students research professional standards related to cybersecurity and IT outsourcing</a:t>
            </a:r>
          </a:p>
          <a:p>
            <a:endParaRPr lang="en-US" dirty="0"/>
          </a:p>
          <a:p>
            <a:endParaRPr lang="en-US" dirty="0"/>
          </a:p>
        </p:txBody>
      </p:sp>
      <p:pic>
        <p:nvPicPr>
          <p:cNvPr id="4" name="Picture 3"/>
          <p:cNvPicPr>
            <a:picLocks noChangeAspect="1"/>
          </p:cNvPicPr>
          <p:nvPr/>
        </p:nvPicPr>
        <p:blipFill>
          <a:blip r:embed="rId2"/>
          <a:stretch>
            <a:fillRect/>
          </a:stretch>
        </p:blipFill>
        <p:spPr>
          <a:xfrm>
            <a:off x="1770025" y="1669116"/>
            <a:ext cx="6717760" cy="2076560"/>
          </a:xfrm>
          <a:prstGeom prst="rect">
            <a:avLst/>
          </a:prstGeom>
        </p:spPr>
      </p:pic>
    </p:spTree>
    <p:extLst>
      <p:ext uri="{BB962C8B-B14F-4D97-AF65-F5344CB8AC3E}">
        <p14:creationId xmlns:p14="http://schemas.microsoft.com/office/powerpoint/2010/main" val="11449222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5643" y="417576"/>
            <a:ext cx="9720072" cy="1499616"/>
          </a:xfrm>
        </p:spPr>
        <p:txBody>
          <a:bodyPr/>
          <a:lstStyle/>
          <a:p>
            <a:r>
              <a:rPr lang="en-US" dirty="0" err="1"/>
              <a:t>CyberProtect</a:t>
            </a:r>
            <a:r>
              <a:rPr lang="en-US" dirty="0"/>
              <a:t> Simulation and Notes</a:t>
            </a:r>
          </a:p>
        </p:txBody>
      </p:sp>
      <p:sp>
        <p:nvSpPr>
          <p:cNvPr id="5" name="Content Placeholder 2"/>
          <p:cNvSpPr>
            <a:spLocks noGrp="1"/>
          </p:cNvSpPr>
          <p:nvPr>
            <p:ph sz="quarter" idx="1"/>
          </p:nvPr>
        </p:nvSpPr>
        <p:spPr>
          <a:xfrm>
            <a:off x="1793479" y="1459454"/>
            <a:ext cx="8712500" cy="4876800"/>
          </a:xfrm>
        </p:spPr>
        <p:txBody>
          <a:bodyPr>
            <a:normAutofit/>
          </a:bodyPr>
          <a:lstStyle/>
          <a:p>
            <a:r>
              <a:rPr lang="en-US" sz="1800" dirty="0" err="1"/>
              <a:t>CyperProtect</a:t>
            </a:r>
            <a:r>
              <a:rPr lang="en-US" sz="1800" dirty="0"/>
              <a:t> Simulation available: </a:t>
            </a:r>
          </a:p>
          <a:p>
            <a:pPr lvl="1"/>
            <a:r>
              <a:rPr lang="en-US" dirty="0">
                <a:hlinkClick r:id="rId2"/>
              </a:rPr>
              <a:t>http://iatraining.disa.mil/eta/cyber-protect/launchpage.htm</a:t>
            </a:r>
            <a:endParaRPr lang="en-US" dirty="0"/>
          </a:p>
          <a:p>
            <a:pPr lvl="1"/>
            <a:r>
              <a:rPr lang="en-US" dirty="0"/>
              <a:t>Fun simulation for students</a:t>
            </a:r>
          </a:p>
          <a:p>
            <a:pPr lvl="1"/>
            <a:r>
              <a:rPr lang="en-US" dirty="0"/>
              <a:t>Goal:  75% Readiness Rating</a:t>
            </a:r>
          </a:p>
          <a:p>
            <a:r>
              <a:rPr lang="en-US" sz="1800" dirty="0"/>
              <a:t>Issue:  Simulation may not always be available at the external site </a:t>
            </a:r>
          </a:p>
          <a:p>
            <a:r>
              <a:rPr lang="en-US" sz="1800" dirty="0"/>
              <a:t>Exercise provides an excellent introduction to information security threats</a:t>
            </a:r>
          </a:p>
          <a:p>
            <a:r>
              <a:rPr lang="en-US" sz="1800" dirty="0"/>
              <a:t>Sample assignment available </a:t>
            </a:r>
          </a:p>
        </p:txBody>
      </p:sp>
      <p:pic>
        <p:nvPicPr>
          <p:cNvPr id="6" name="Picture 5"/>
          <p:cNvPicPr>
            <a:picLocks noChangeAspect="1"/>
          </p:cNvPicPr>
          <p:nvPr/>
        </p:nvPicPr>
        <p:blipFill>
          <a:blip r:embed="rId3"/>
          <a:stretch>
            <a:fillRect/>
          </a:stretch>
        </p:blipFill>
        <p:spPr>
          <a:xfrm>
            <a:off x="2316481" y="4030531"/>
            <a:ext cx="6954915" cy="2590800"/>
          </a:xfrm>
          <a:prstGeom prst="rect">
            <a:avLst/>
          </a:prstGeom>
        </p:spPr>
      </p:pic>
    </p:spTree>
    <p:extLst>
      <p:ext uri="{BB962C8B-B14F-4D97-AF65-F5344CB8AC3E}">
        <p14:creationId xmlns:p14="http://schemas.microsoft.com/office/powerpoint/2010/main" val="20778749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985400"/>
          </a:xfrm>
        </p:spPr>
        <p:txBody>
          <a:bodyPr/>
          <a:lstStyle/>
          <a:p>
            <a:r>
              <a:rPr lang="en-US" dirty="0"/>
              <a:t>Topics</a:t>
            </a:r>
          </a:p>
        </p:txBody>
      </p:sp>
      <p:sp>
        <p:nvSpPr>
          <p:cNvPr id="3" name="Content Placeholder 2"/>
          <p:cNvSpPr>
            <a:spLocks noGrp="1"/>
          </p:cNvSpPr>
          <p:nvPr>
            <p:ph idx="1"/>
          </p:nvPr>
        </p:nvSpPr>
        <p:spPr>
          <a:xfrm>
            <a:off x="870473" y="1570616"/>
            <a:ext cx="10515600" cy="4649379"/>
          </a:xfrm>
        </p:spPr>
        <p:txBody>
          <a:bodyPr>
            <a:normAutofit fontScale="92500" lnSpcReduction="20000"/>
          </a:bodyPr>
          <a:lstStyle/>
          <a:p>
            <a:r>
              <a:rPr lang="en-US" dirty="0"/>
              <a:t>Teaching Emerging Technologies – Lorraine (10 min)  </a:t>
            </a:r>
          </a:p>
          <a:p>
            <a:pPr lvl="1"/>
            <a:r>
              <a:rPr lang="en-US" dirty="0"/>
              <a:t>Barriers to Teaching Emerging Technologies  </a:t>
            </a:r>
          </a:p>
          <a:p>
            <a:pPr lvl="1"/>
            <a:r>
              <a:rPr lang="en-US" dirty="0"/>
              <a:t>Who, What, Why, When, Where and How? </a:t>
            </a:r>
          </a:p>
          <a:p>
            <a:r>
              <a:rPr lang="en-US" dirty="0"/>
              <a:t>Two Examples</a:t>
            </a:r>
          </a:p>
          <a:p>
            <a:pPr lvl="1"/>
            <a:r>
              <a:rPr lang="en-US" dirty="0"/>
              <a:t>Blockchains and Accounting </a:t>
            </a:r>
            <a:r>
              <a:rPr lang="en-US" dirty="0" smtClean="0"/>
              <a:t>– Peter (20 min)</a:t>
            </a:r>
            <a:endParaRPr lang="en-US" dirty="0"/>
          </a:p>
          <a:p>
            <a:pPr lvl="1"/>
            <a:r>
              <a:rPr lang="en-US" dirty="0" smtClean="0"/>
              <a:t>Cybersecurity </a:t>
            </a:r>
            <a:r>
              <a:rPr lang="en-US" dirty="0"/>
              <a:t>and </a:t>
            </a:r>
            <a:r>
              <a:rPr lang="en-US" dirty="0" smtClean="0"/>
              <a:t>Accounting – Steven (20 min)</a:t>
            </a:r>
            <a:endParaRPr lang="en-US" dirty="0"/>
          </a:p>
          <a:p>
            <a:pPr lvl="1"/>
            <a:endParaRPr lang="en-US" dirty="0"/>
          </a:p>
          <a:p>
            <a:r>
              <a:rPr lang="en-US" dirty="0"/>
              <a:t>Assignment Examples (Lorraine – 15 min)</a:t>
            </a:r>
          </a:p>
          <a:p>
            <a:pPr lvl="2"/>
            <a:r>
              <a:rPr lang="en-US" dirty="0"/>
              <a:t>Blockchain Assignment</a:t>
            </a:r>
          </a:p>
          <a:p>
            <a:pPr lvl="2"/>
            <a:r>
              <a:rPr lang="en-US" dirty="0"/>
              <a:t>Cybersecurity Assignment </a:t>
            </a:r>
          </a:p>
          <a:p>
            <a:r>
              <a:rPr lang="en-US" dirty="0"/>
              <a:t>General </a:t>
            </a:r>
            <a:r>
              <a:rPr lang="en-US"/>
              <a:t>Recommendations </a:t>
            </a:r>
            <a:r>
              <a:rPr lang="en-US" smtClean="0"/>
              <a:t>(</a:t>
            </a:r>
            <a:r>
              <a:rPr lang="en-US" dirty="0"/>
              <a:t>Lorraine – 5 min) </a:t>
            </a:r>
          </a:p>
          <a:p>
            <a:r>
              <a:rPr lang="en-US" dirty="0"/>
              <a:t>Q&amp;A</a:t>
            </a:r>
          </a:p>
        </p:txBody>
      </p:sp>
    </p:spTree>
    <p:extLst>
      <p:ext uri="{BB962C8B-B14F-4D97-AF65-F5344CB8AC3E}">
        <p14:creationId xmlns:p14="http://schemas.microsoft.com/office/powerpoint/2010/main" val="13865017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294759"/>
            <a:ext cx="9720072" cy="1499616"/>
          </a:xfrm>
        </p:spPr>
        <p:txBody>
          <a:bodyPr/>
          <a:lstStyle/>
          <a:p>
            <a:r>
              <a:rPr lang="en-US" dirty="0"/>
              <a:t>Mitigation of Threats through Tools</a:t>
            </a:r>
          </a:p>
        </p:txBody>
      </p:sp>
      <p:pic>
        <p:nvPicPr>
          <p:cNvPr id="6" name="Picture 5" descr="H:\MSA 516\CyberProtect Simulation\Tool Placement in the Network_files\cyberprotect2.jpg"/>
          <p:cNvPicPr/>
          <p:nvPr/>
        </p:nvPicPr>
        <p:blipFill>
          <a:blip r:embed="rId2">
            <a:extLst>
              <a:ext uri="{28A0092B-C50C-407E-A947-70E740481C1C}">
                <a14:useLocalDpi xmlns:a14="http://schemas.microsoft.com/office/drawing/2010/main" val="0"/>
              </a:ext>
            </a:extLst>
          </a:blip>
          <a:srcRect/>
          <a:stretch>
            <a:fillRect/>
          </a:stretch>
        </p:blipFill>
        <p:spPr bwMode="auto">
          <a:xfrm>
            <a:off x="2057401" y="1371600"/>
            <a:ext cx="7172325" cy="5181600"/>
          </a:xfrm>
          <a:prstGeom prst="rect">
            <a:avLst/>
          </a:prstGeom>
          <a:noFill/>
          <a:ln>
            <a:noFill/>
          </a:ln>
        </p:spPr>
      </p:pic>
    </p:spTree>
    <p:extLst>
      <p:ext uri="{BB962C8B-B14F-4D97-AF65-F5344CB8AC3E}">
        <p14:creationId xmlns:p14="http://schemas.microsoft.com/office/powerpoint/2010/main" val="18171272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Final Recommendations</a:t>
            </a:r>
          </a:p>
        </p:txBody>
      </p:sp>
      <p:sp>
        <p:nvSpPr>
          <p:cNvPr id="3" name="Content Placeholder 2"/>
          <p:cNvSpPr>
            <a:spLocks noGrp="1"/>
          </p:cNvSpPr>
          <p:nvPr>
            <p:ph idx="1"/>
          </p:nvPr>
        </p:nvSpPr>
        <p:spPr>
          <a:xfrm>
            <a:off x="1024128" y="1785769"/>
            <a:ext cx="9720071" cy="4161058"/>
          </a:xfrm>
        </p:spPr>
        <p:txBody>
          <a:bodyPr>
            <a:normAutofit fontScale="85000" lnSpcReduction="20000"/>
          </a:bodyPr>
          <a:lstStyle/>
          <a:p>
            <a:pPr marL="0" indent="0">
              <a:buNone/>
            </a:pPr>
            <a:r>
              <a:rPr lang="en-US" dirty="0"/>
              <a:t>Get involved with the AIS Educators Conference (end of June in Colorado) </a:t>
            </a:r>
          </a:p>
          <a:p>
            <a:pPr lvl="1"/>
            <a:r>
              <a:rPr lang="en-US" dirty="0">
                <a:hlinkClick r:id="rId2"/>
              </a:rPr>
              <a:t>http://www.aiseducators.com/conference.asp</a:t>
            </a:r>
            <a:endParaRPr lang="en-US" dirty="0"/>
          </a:p>
          <a:p>
            <a:pPr marL="0" indent="0">
              <a:buNone/>
            </a:pPr>
            <a:r>
              <a:rPr lang="en-US" dirty="0"/>
              <a:t>Attend AAA AIS Section Mid-Year Meeting (January) </a:t>
            </a:r>
          </a:p>
          <a:p>
            <a:pPr marL="0" indent="0">
              <a:buNone/>
            </a:pPr>
            <a:r>
              <a:rPr lang="en-US" dirty="0"/>
              <a:t>Interact with firm professionals as often as you can for technology feedback </a:t>
            </a:r>
          </a:p>
          <a:p>
            <a:pPr lvl="1"/>
            <a:r>
              <a:rPr lang="en-US" dirty="0"/>
              <a:t>(e.g. BAP meetings, student recruiting, accounting advisory board meetings</a:t>
            </a:r>
            <a:r>
              <a:rPr lang="en-US" dirty="0" smtClean="0"/>
              <a:t>)</a:t>
            </a:r>
          </a:p>
          <a:p>
            <a:pPr marL="0" indent="0">
              <a:buNone/>
            </a:pPr>
            <a:r>
              <a:rPr lang="en-US" dirty="0" smtClean="0"/>
              <a:t>Investigate the various academic </a:t>
            </a:r>
            <a:r>
              <a:rPr lang="en-US" dirty="0" smtClean="0"/>
              <a:t>alliances and groups:  </a:t>
            </a:r>
            <a:endParaRPr lang="en-US" dirty="0" smtClean="0"/>
          </a:p>
          <a:p>
            <a:pPr lvl="1"/>
            <a:r>
              <a:rPr lang="en-US" dirty="0" smtClean="0"/>
              <a:t> SAP</a:t>
            </a:r>
          </a:p>
          <a:p>
            <a:pPr lvl="1"/>
            <a:r>
              <a:rPr lang="en-US" dirty="0"/>
              <a:t> </a:t>
            </a:r>
            <a:r>
              <a:rPr lang="en-US" dirty="0" smtClean="0"/>
              <a:t>IDEA (audit analytics software)</a:t>
            </a:r>
          </a:p>
          <a:p>
            <a:pPr lvl="1"/>
            <a:r>
              <a:rPr lang="en-US" dirty="0"/>
              <a:t> </a:t>
            </a:r>
            <a:r>
              <a:rPr lang="en-US" dirty="0" smtClean="0"/>
              <a:t>Teradata (data warehouse)</a:t>
            </a:r>
          </a:p>
          <a:p>
            <a:pPr lvl="1"/>
            <a:r>
              <a:rPr lang="en-US" dirty="0" smtClean="0"/>
              <a:t> Tableau  (data visualization)</a:t>
            </a:r>
          </a:p>
          <a:p>
            <a:pPr lvl="1"/>
            <a:r>
              <a:rPr lang="en-US" dirty="0"/>
              <a:t> </a:t>
            </a:r>
            <a:r>
              <a:rPr lang="en-US" dirty="0" smtClean="0"/>
              <a:t>ISACA (</a:t>
            </a:r>
            <a:r>
              <a:rPr lang="en-US" dirty="0"/>
              <a:t>Previously known as the Information Systems Audit and Control </a:t>
            </a:r>
            <a:r>
              <a:rPr lang="en-US" dirty="0" smtClean="0"/>
              <a:t>Association</a:t>
            </a:r>
            <a:r>
              <a:rPr lang="en-US" dirty="0" smtClean="0"/>
              <a:t>)</a:t>
            </a:r>
          </a:p>
          <a:p>
            <a:pPr lvl="1"/>
            <a:r>
              <a:rPr lang="en-US" dirty="0"/>
              <a:t> </a:t>
            </a:r>
            <a:r>
              <a:rPr lang="en-US" dirty="0" smtClean="0"/>
              <a:t>Hub of </a:t>
            </a:r>
            <a:r>
              <a:rPr lang="en-US" dirty="0"/>
              <a:t>Analytics Education (</a:t>
            </a:r>
            <a:r>
              <a:rPr lang="en-US" dirty="0">
                <a:hlinkClick r:id="rId3"/>
              </a:rPr>
              <a:t>http://hae.damore-mckim.northeastern.edu</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509347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Barrier #1: Resource Intensity</a:t>
            </a:r>
          </a:p>
        </p:txBody>
      </p:sp>
      <p:sp>
        <p:nvSpPr>
          <p:cNvPr id="3" name="Content Placeholder 2"/>
          <p:cNvSpPr>
            <a:spLocks noGrp="1"/>
          </p:cNvSpPr>
          <p:nvPr>
            <p:ph idx="1"/>
          </p:nvPr>
        </p:nvSpPr>
        <p:spPr>
          <a:xfrm>
            <a:off x="1024128" y="1968649"/>
            <a:ext cx="9720071" cy="4340711"/>
          </a:xfrm>
        </p:spPr>
        <p:txBody>
          <a:bodyPr/>
          <a:lstStyle/>
          <a:p>
            <a:r>
              <a:rPr lang="en-US" dirty="0"/>
              <a:t>Teaching technology is resource-intensive </a:t>
            </a:r>
          </a:p>
          <a:p>
            <a:pPr lvl="1"/>
            <a:r>
              <a:rPr lang="en-US" dirty="0"/>
              <a:t>Not only acquiring the technology itself, but the instructor expertise and the instructor time </a:t>
            </a:r>
          </a:p>
          <a:p>
            <a:r>
              <a:rPr lang="en-US" dirty="0" err="1"/>
              <a:t>Bouilanne</a:t>
            </a:r>
            <a:r>
              <a:rPr lang="en-US" dirty="0"/>
              <a:t> (2016): </a:t>
            </a:r>
            <a:r>
              <a:rPr lang="en-US" i="1" dirty="0"/>
              <a:t>Integration of more IT content into accounting curricula poses challenges in terms of course development, teaching, updating, and testing</a:t>
            </a:r>
          </a:p>
          <a:p>
            <a:pPr lvl="1"/>
            <a:r>
              <a:rPr lang="en-US" i="1" dirty="0"/>
              <a:t>Developing practical exercises in IT for students consumes significant academic staff time and may have limited reusability due to the ever-changing nature of technology</a:t>
            </a:r>
          </a:p>
        </p:txBody>
      </p:sp>
    </p:spTree>
    <p:extLst>
      <p:ext uri="{BB962C8B-B14F-4D97-AF65-F5344CB8AC3E}">
        <p14:creationId xmlns:p14="http://schemas.microsoft.com/office/powerpoint/2010/main" val="29770983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Barrier #2:  Limited reward structure for excellence in teaching </a:t>
            </a:r>
          </a:p>
        </p:txBody>
      </p:sp>
      <p:sp>
        <p:nvSpPr>
          <p:cNvPr id="3" name="Content Placeholder 2"/>
          <p:cNvSpPr>
            <a:spLocks noGrp="1"/>
          </p:cNvSpPr>
          <p:nvPr>
            <p:ph idx="1"/>
          </p:nvPr>
        </p:nvSpPr>
        <p:spPr/>
        <p:txBody>
          <a:bodyPr>
            <a:normAutofit fontScale="92500"/>
          </a:bodyPr>
          <a:lstStyle/>
          <a:p>
            <a:r>
              <a:rPr lang="en-US" dirty="0"/>
              <a:t>Pathways Commission:  </a:t>
            </a:r>
          </a:p>
          <a:p>
            <a:pPr lvl="1"/>
            <a:r>
              <a:rPr lang="en-US" dirty="0"/>
              <a:t>Objective 3.1: Increase reward, recognition, and support for high-quality teaching.</a:t>
            </a:r>
          </a:p>
          <a:p>
            <a:pPr lvl="1"/>
            <a:r>
              <a:rPr lang="en-US" dirty="0"/>
              <a:t>The Commission recommends building reward and support structures for teaching to make them comparable to the resources and structures dedicated to research. </a:t>
            </a:r>
          </a:p>
          <a:p>
            <a:pPr lvl="1"/>
            <a:r>
              <a:rPr lang="en-US" dirty="0"/>
              <a:t>Comparable travel funds need to be provided, so faculty can attend conferences that focus on enhancing student learning and assessment and other seminars that are focused on pedagogy and the scholarship of teaching. </a:t>
            </a:r>
          </a:p>
          <a:p>
            <a:pPr lvl="1"/>
            <a:r>
              <a:rPr lang="en-US" dirty="0"/>
              <a:t>Institutions should establish summer teaching grants for faculty to develop new material (i.e., cases, assignments) for their courses. These grants could also be used to integrate technology into curricula and courses and/or to learn new technologies for enhancing student learning (e.g., Camtasia, podcasts). </a:t>
            </a:r>
          </a:p>
        </p:txBody>
      </p:sp>
    </p:spTree>
    <p:extLst>
      <p:ext uri="{BB962C8B-B14F-4D97-AF65-F5344CB8AC3E}">
        <p14:creationId xmlns:p14="http://schemas.microsoft.com/office/powerpoint/2010/main" val="1260974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8958" y="816947"/>
            <a:ext cx="10515600" cy="807459"/>
          </a:xfrm>
        </p:spPr>
        <p:txBody>
          <a:bodyPr>
            <a:normAutofit/>
          </a:bodyPr>
          <a:lstStyle/>
          <a:p>
            <a:r>
              <a:rPr lang="en-US" dirty="0"/>
              <a:t>Who / Why:  All Accounting Faculty </a:t>
            </a:r>
          </a:p>
        </p:txBody>
      </p:sp>
      <p:sp>
        <p:nvSpPr>
          <p:cNvPr id="3" name="Content Placeholder 2"/>
          <p:cNvSpPr>
            <a:spLocks noGrp="1"/>
          </p:cNvSpPr>
          <p:nvPr>
            <p:ph idx="1"/>
          </p:nvPr>
        </p:nvSpPr>
        <p:spPr>
          <a:xfrm>
            <a:off x="741381" y="1764254"/>
            <a:ext cx="10515600" cy="5198017"/>
          </a:xfrm>
        </p:spPr>
        <p:txBody>
          <a:bodyPr>
            <a:normAutofit/>
          </a:bodyPr>
          <a:lstStyle/>
          <a:p>
            <a:r>
              <a:rPr lang="en-US" dirty="0"/>
              <a:t>Technology should </a:t>
            </a:r>
            <a:r>
              <a:rPr lang="en-US" u="sng" dirty="0"/>
              <a:t>NOT</a:t>
            </a:r>
            <a:r>
              <a:rPr lang="en-US" dirty="0"/>
              <a:t> just be the focus of AIS faculty!</a:t>
            </a:r>
          </a:p>
          <a:p>
            <a:endParaRPr lang="en-US" dirty="0"/>
          </a:p>
          <a:p>
            <a:r>
              <a:rPr lang="en-US" dirty="0"/>
              <a:t>Pathways Commissions (2012, p. 78): </a:t>
            </a:r>
          </a:p>
          <a:p>
            <a:pPr lvl="1"/>
            <a:r>
              <a:rPr lang="en-US" i="1" dirty="0"/>
              <a:t>Lifelong learning is critical for </a:t>
            </a:r>
            <a:r>
              <a:rPr lang="en-US" b="1" i="1" u="sng" dirty="0"/>
              <a:t>all</a:t>
            </a:r>
            <a:r>
              <a:rPr lang="en-US" i="1" dirty="0"/>
              <a:t> faculty for many reasons, including the following:</a:t>
            </a:r>
          </a:p>
          <a:p>
            <a:pPr lvl="2"/>
            <a:r>
              <a:rPr lang="en-US" sz="1800" i="1" dirty="0"/>
              <a:t>The accounting profession and the environment in which it functions are ever changing</a:t>
            </a:r>
          </a:p>
          <a:p>
            <a:pPr lvl="2"/>
            <a:r>
              <a:rPr lang="en-US" sz="1800" i="1" dirty="0"/>
              <a:t>The educational environment is ever changing. Accounting faculty must continuously prepare for changes in students, pedagogy, and </a:t>
            </a:r>
            <a:r>
              <a:rPr lang="en-US" sz="1800" i="1" u="sng" dirty="0">
                <a:solidFill>
                  <a:srgbClr val="FF0000"/>
                </a:solidFill>
              </a:rPr>
              <a:t>technology</a:t>
            </a:r>
            <a:r>
              <a:rPr lang="en-US" sz="1800" i="1" dirty="0"/>
              <a:t> and explore teaching approaches that match emerging content and learning outcomes. </a:t>
            </a:r>
          </a:p>
          <a:p>
            <a:pPr lvl="2"/>
            <a:r>
              <a:rPr lang="en-US" sz="1800" i="1" dirty="0"/>
              <a:t>Without opportunities to gain experience in graduate preparation or other venues, maintaining this agility can be more challenging.</a:t>
            </a:r>
          </a:p>
        </p:txBody>
      </p:sp>
    </p:spTree>
    <p:extLst>
      <p:ext uri="{BB962C8B-B14F-4D97-AF65-F5344CB8AC3E}">
        <p14:creationId xmlns:p14="http://schemas.microsoft.com/office/powerpoint/2010/main" val="1421353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0473" y="870735"/>
            <a:ext cx="11124304" cy="678367"/>
          </a:xfrm>
        </p:spPr>
        <p:txBody>
          <a:bodyPr>
            <a:normAutofit/>
          </a:bodyPr>
          <a:lstStyle/>
          <a:p>
            <a:r>
              <a:rPr lang="en-US" dirty="0"/>
              <a:t>WHY:   Pathways Commission and AACSB</a:t>
            </a:r>
          </a:p>
        </p:txBody>
      </p:sp>
      <p:sp>
        <p:nvSpPr>
          <p:cNvPr id="3" name="Content Placeholder 2"/>
          <p:cNvSpPr>
            <a:spLocks noGrp="1"/>
          </p:cNvSpPr>
          <p:nvPr>
            <p:ph idx="1"/>
          </p:nvPr>
        </p:nvSpPr>
        <p:spPr>
          <a:xfrm>
            <a:off x="118334" y="1990165"/>
            <a:ext cx="11235466" cy="4658060"/>
          </a:xfrm>
        </p:spPr>
        <p:txBody>
          <a:bodyPr>
            <a:normAutofit/>
          </a:bodyPr>
          <a:lstStyle/>
          <a:p>
            <a:pPr lvl="1"/>
            <a:r>
              <a:rPr lang="en-US" b="1" dirty="0"/>
              <a:t>Pathways Commission:  We need to transform our accounting learning experiences</a:t>
            </a:r>
          </a:p>
          <a:p>
            <a:pPr lvl="2"/>
            <a:r>
              <a:rPr lang="en-US" sz="1600" b="1" i="1" dirty="0"/>
              <a:t>Action Item 4.1.6: </a:t>
            </a:r>
            <a:r>
              <a:rPr lang="en-US" sz="1600" i="1" dirty="0"/>
              <a:t>Transform learning experiences to reflect current and emerging technologies and global trends in business.</a:t>
            </a:r>
          </a:p>
          <a:p>
            <a:pPr lvl="3"/>
            <a:r>
              <a:rPr lang="en-US" sz="1600" i="1" dirty="0"/>
              <a:t>Many of these changes are dramatically reshaping the policies and processes of the profession. </a:t>
            </a:r>
          </a:p>
          <a:p>
            <a:pPr lvl="3"/>
            <a:r>
              <a:rPr lang="en-US" sz="1600" i="1" dirty="0"/>
              <a:t>Yet these changes are usually not reflected in a robust timely fashion in academic accounting programs nor student’s internship experiences. </a:t>
            </a:r>
          </a:p>
          <a:p>
            <a:pPr lvl="4"/>
            <a:r>
              <a:rPr lang="en-US" sz="1600" i="1" dirty="0"/>
              <a:t>This </a:t>
            </a:r>
            <a:r>
              <a:rPr lang="en-US" sz="1600" b="1" i="1" u="sng" dirty="0">
                <a:solidFill>
                  <a:srgbClr val="FF0000"/>
                </a:solidFill>
              </a:rPr>
              <a:t>curricular deficit </a:t>
            </a:r>
            <a:r>
              <a:rPr lang="en-US" sz="1600" i="1" dirty="0"/>
              <a:t>creates a significant risk for accounting program graduates, who, upon employment in a global environment, are expected to effectively and efficiently utilize and understand technologies and their capabilities, impacts, risks, and opportunities to add value to their organizations</a:t>
            </a:r>
            <a:r>
              <a:rPr lang="en-US" i="1" dirty="0"/>
              <a:t>.</a:t>
            </a:r>
          </a:p>
          <a:p>
            <a:pPr lvl="1"/>
            <a:r>
              <a:rPr lang="en-US" dirty="0"/>
              <a:t>AACSB Standards for Accounting Accreditation</a:t>
            </a:r>
          </a:p>
          <a:p>
            <a:pPr lvl="2"/>
            <a:r>
              <a:rPr lang="en-US" dirty="0"/>
              <a:t> </a:t>
            </a:r>
            <a:r>
              <a:rPr lang="en-US" sz="1600" dirty="0"/>
              <a:t>Standard A7: Information Technology Skills and Knowledge for Accounting Graduates .</a:t>
            </a:r>
            <a:endParaRPr lang="en-US" sz="1600" i="1" dirty="0"/>
          </a:p>
          <a:p>
            <a:pPr lvl="3"/>
            <a:r>
              <a:rPr lang="en-US" sz="1600" i="1" dirty="0"/>
              <a:t>Standard A7: Consistent with mission, expected outcomes, and supporting strategies, accounting degree programs include learning experiences that develop skills and knowledge related to the integration of information technology in accounting and business. </a:t>
            </a:r>
          </a:p>
          <a:p>
            <a:pPr lvl="3"/>
            <a:r>
              <a:rPr lang="en-US" sz="1600" i="1" dirty="0"/>
              <a:t>Included in these learning experiences is the development of skills and knowledge related to data creation, data sharing, data analytics, data mining, data reporting, and storage within and across organizations.</a:t>
            </a:r>
          </a:p>
        </p:txBody>
      </p:sp>
    </p:spTree>
    <p:extLst>
      <p:ext uri="{BB962C8B-B14F-4D97-AF65-F5344CB8AC3E}">
        <p14:creationId xmlns:p14="http://schemas.microsoft.com/office/powerpoint/2010/main" val="29707518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 WHERE</a:t>
            </a:r>
          </a:p>
        </p:txBody>
      </p:sp>
      <p:sp>
        <p:nvSpPr>
          <p:cNvPr id="3" name="Content Placeholder 2"/>
          <p:cNvSpPr>
            <a:spLocks noGrp="1"/>
          </p:cNvSpPr>
          <p:nvPr>
            <p:ph idx="1"/>
          </p:nvPr>
        </p:nvSpPr>
        <p:spPr>
          <a:xfrm>
            <a:off x="902746" y="1683573"/>
            <a:ext cx="10515600" cy="5174427"/>
          </a:xfrm>
        </p:spPr>
        <p:txBody>
          <a:bodyPr>
            <a:normAutofit fontScale="92500" lnSpcReduction="10000"/>
          </a:bodyPr>
          <a:lstStyle/>
          <a:p>
            <a:pPr marL="0" indent="0">
              <a:buNone/>
            </a:pPr>
            <a:r>
              <a:rPr lang="en-US" dirty="0"/>
              <a:t>When and where should we teach emerging technologies?  </a:t>
            </a:r>
          </a:p>
          <a:p>
            <a:r>
              <a:rPr lang="en-US" dirty="0"/>
              <a:t>Pathways Commission</a:t>
            </a:r>
          </a:p>
          <a:p>
            <a:pPr lvl="1"/>
            <a:r>
              <a:rPr lang="en-US" dirty="0"/>
              <a:t>“ …integrate technology into curricula and courses” (p. 64)</a:t>
            </a:r>
          </a:p>
          <a:p>
            <a:pPr lvl="1"/>
            <a:r>
              <a:rPr lang="en-US" dirty="0"/>
              <a:t>Action Item 5.2.2: Utilize technology to provide engaging materials (p. 87)</a:t>
            </a:r>
          </a:p>
          <a:p>
            <a:pPr lvl="1"/>
            <a:r>
              <a:rPr lang="en-US" dirty="0"/>
              <a:t>First Accounting Course (p. 87):  To capture the interest of high-potential students and recruit them into the accounting profession, significant efforts should be undertaken to provide materials that promote project-based learning and take advantage of </a:t>
            </a:r>
            <a:r>
              <a:rPr lang="en-US" b="1" u="sng" dirty="0"/>
              <a:t>technology</a:t>
            </a:r>
            <a:r>
              <a:rPr lang="en-US" dirty="0"/>
              <a:t>. </a:t>
            </a:r>
          </a:p>
          <a:p>
            <a:pPr marL="457200" lvl="1" indent="0">
              <a:buNone/>
            </a:pPr>
            <a:endParaRPr lang="en-US" dirty="0"/>
          </a:p>
          <a:p>
            <a:r>
              <a:rPr lang="en-US" dirty="0"/>
              <a:t>AACSB (p. 73) </a:t>
            </a:r>
          </a:p>
          <a:p>
            <a:pPr lvl="1"/>
            <a:r>
              <a:rPr lang="en-US" i="1" dirty="0"/>
              <a:t>In today’s global context, academic accounting programs need to quickly develop incentives, partnerships, and processes that </a:t>
            </a:r>
            <a:r>
              <a:rPr lang="en-US" i="1" u="sng" dirty="0"/>
              <a:t>identify and integrate current and emerging accounting and business information technologies (IT) throughout their academic curricula. </a:t>
            </a:r>
          </a:p>
          <a:p>
            <a:pPr lvl="1"/>
            <a:r>
              <a:rPr lang="en-US" i="1" dirty="0"/>
              <a:t>The significant gap between academic instruction and professional practice places the profession at tremendous risk of not being able to fulfill our value proposition. </a:t>
            </a:r>
          </a:p>
        </p:txBody>
      </p:sp>
    </p:spTree>
    <p:extLst>
      <p:ext uri="{BB962C8B-B14F-4D97-AF65-F5344CB8AC3E}">
        <p14:creationId xmlns:p14="http://schemas.microsoft.com/office/powerpoint/2010/main" val="38409185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What are emerging technologies?  </a:t>
            </a:r>
          </a:p>
        </p:txBody>
      </p:sp>
      <p:sp>
        <p:nvSpPr>
          <p:cNvPr id="3" name="Content Placeholder 2"/>
          <p:cNvSpPr>
            <a:spLocks noGrp="1"/>
          </p:cNvSpPr>
          <p:nvPr>
            <p:ph idx="1"/>
          </p:nvPr>
        </p:nvSpPr>
        <p:spPr>
          <a:xfrm>
            <a:off x="1024128" y="2084832"/>
            <a:ext cx="9720071" cy="4224528"/>
          </a:xfrm>
        </p:spPr>
        <p:txBody>
          <a:bodyPr>
            <a:normAutofit/>
          </a:bodyPr>
          <a:lstStyle/>
          <a:p>
            <a:pPr lvl="1"/>
            <a:r>
              <a:rPr lang="en-US" sz="2000" dirty="0"/>
              <a:t>Pathways Commission:  Emphasis on global sharing of accounting and assurance processes</a:t>
            </a:r>
          </a:p>
          <a:p>
            <a:pPr lvl="1"/>
            <a:r>
              <a:rPr lang="en-US" sz="2000" dirty="0"/>
              <a:t>Global sharing incorporates numerous information technologies: </a:t>
            </a:r>
          </a:p>
          <a:p>
            <a:pPr lvl="2"/>
            <a:r>
              <a:rPr lang="en-US" sz="2000" dirty="0"/>
              <a:t>Data visualization</a:t>
            </a:r>
          </a:p>
          <a:p>
            <a:pPr lvl="2"/>
            <a:r>
              <a:rPr lang="en-US" sz="2000" dirty="0"/>
              <a:t>Enterprise business services</a:t>
            </a:r>
          </a:p>
          <a:p>
            <a:pPr lvl="2"/>
            <a:r>
              <a:rPr lang="en-US" sz="2000" dirty="0"/>
              <a:t>Telecommunication</a:t>
            </a:r>
          </a:p>
          <a:p>
            <a:pPr lvl="2"/>
            <a:r>
              <a:rPr lang="en-US" sz="2000" dirty="0"/>
              <a:t>Cloud infrastructures</a:t>
            </a:r>
          </a:p>
          <a:p>
            <a:pPr lvl="2"/>
            <a:r>
              <a:rPr lang="en-US" sz="2000" dirty="0"/>
              <a:t>Integrated audit modules</a:t>
            </a:r>
          </a:p>
          <a:p>
            <a:pPr lvl="2"/>
            <a:r>
              <a:rPr lang="en-US" sz="2000" dirty="0"/>
              <a:t>Database dashboard metrics</a:t>
            </a:r>
          </a:p>
          <a:p>
            <a:pPr lvl="2"/>
            <a:r>
              <a:rPr lang="en-US" sz="2000" dirty="0"/>
              <a:t>Web-based collaborations</a:t>
            </a:r>
          </a:p>
          <a:p>
            <a:pPr lvl="2"/>
            <a:r>
              <a:rPr lang="en-US" sz="2000" dirty="0"/>
              <a:t>Extensible business reporting standards</a:t>
            </a:r>
          </a:p>
          <a:p>
            <a:endParaRPr lang="en-US" dirty="0"/>
          </a:p>
        </p:txBody>
      </p:sp>
    </p:spTree>
    <p:extLst>
      <p:ext uri="{BB962C8B-B14F-4D97-AF65-F5344CB8AC3E}">
        <p14:creationId xmlns:p14="http://schemas.microsoft.com/office/powerpoint/2010/main" val="28417126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6561"/>
            <a:ext cx="10515600" cy="713796"/>
          </a:xfrm>
        </p:spPr>
        <p:txBody>
          <a:bodyPr>
            <a:normAutofit/>
          </a:bodyPr>
          <a:lstStyle/>
          <a:p>
            <a:r>
              <a:rPr lang="en-US" b="1" u="sng" dirty="0"/>
              <a:t>What</a:t>
            </a:r>
            <a:r>
              <a:rPr lang="en-US" dirty="0"/>
              <a:t> tools should we be teaching? </a:t>
            </a:r>
          </a:p>
        </p:txBody>
      </p:sp>
      <p:sp>
        <p:nvSpPr>
          <p:cNvPr id="4" name="Title 1"/>
          <p:cNvSpPr txBox="1">
            <a:spLocks/>
          </p:cNvSpPr>
          <p:nvPr/>
        </p:nvSpPr>
        <p:spPr>
          <a:xfrm>
            <a:off x="381000" y="401369"/>
            <a:ext cx="10972800" cy="66581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t/>
            </a:r>
            <a:br>
              <a:rPr lang="en-US" sz="2800" dirty="0"/>
            </a:br>
            <a:endParaRPr lang="en-US" sz="2800" dirty="0"/>
          </a:p>
        </p:txBody>
      </p:sp>
      <p:sp>
        <p:nvSpPr>
          <p:cNvPr id="5" name="Rectangle 4"/>
          <p:cNvSpPr/>
          <p:nvPr/>
        </p:nvSpPr>
        <p:spPr>
          <a:xfrm>
            <a:off x="8309548" y="4298429"/>
            <a:ext cx="6096000" cy="1477328"/>
          </a:xfrm>
          <a:prstGeom prst="rect">
            <a:avLst/>
          </a:prstGeom>
        </p:spPr>
        <p:txBody>
          <a:bodyPr>
            <a:spAutoFit/>
          </a:bodyPr>
          <a:lstStyle/>
          <a:p>
            <a:r>
              <a:rPr lang="en-US" dirty="0"/>
              <a:t>1 = do not emphasize at all</a:t>
            </a:r>
          </a:p>
          <a:p>
            <a:r>
              <a:rPr lang="en-US" dirty="0"/>
              <a:t>2 = emphasize a little</a:t>
            </a:r>
          </a:p>
          <a:p>
            <a:r>
              <a:rPr lang="en-US" dirty="0"/>
              <a:t>3 = emphasize somewhat</a:t>
            </a:r>
          </a:p>
          <a:p>
            <a:r>
              <a:rPr lang="en-US" dirty="0"/>
              <a:t>4 = emphasize</a:t>
            </a:r>
          </a:p>
          <a:p>
            <a:r>
              <a:rPr lang="en-US" dirty="0"/>
              <a:t>5 = emphasize strongly</a:t>
            </a:r>
          </a:p>
        </p:txBody>
      </p:sp>
      <p:sp>
        <p:nvSpPr>
          <p:cNvPr id="6" name="TextBox 5"/>
          <p:cNvSpPr txBox="1"/>
          <p:nvPr/>
        </p:nvSpPr>
        <p:spPr>
          <a:xfrm>
            <a:off x="838200" y="1179500"/>
            <a:ext cx="9803567" cy="707886"/>
          </a:xfrm>
          <a:prstGeom prst="rect">
            <a:avLst/>
          </a:prstGeom>
          <a:noFill/>
        </p:spPr>
        <p:txBody>
          <a:bodyPr wrap="square" rtlCol="0">
            <a:spAutoFit/>
          </a:bodyPr>
          <a:lstStyle/>
          <a:p>
            <a:r>
              <a:rPr lang="en-US" sz="2000" dirty="0"/>
              <a:t>How much EMPHASIS should university accounting programs place on teaching and using this software / tool?    (Source: Lee, Kerler, and Ivancevich, 2017 – Working paper) </a:t>
            </a:r>
          </a:p>
        </p:txBody>
      </p:sp>
      <p:graphicFrame>
        <p:nvGraphicFramePr>
          <p:cNvPr id="7" name="Table 6"/>
          <p:cNvGraphicFramePr>
            <a:graphicFrameLocks noGrp="1"/>
          </p:cNvGraphicFramePr>
          <p:nvPr>
            <p:extLst>
              <p:ext uri="{D42A27DB-BD31-4B8C-83A1-F6EECF244321}">
                <p14:modId xmlns:p14="http://schemas.microsoft.com/office/powerpoint/2010/main" val="328235235"/>
              </p:ext>
            </p:extLst>
          </p:nvPr>
        </p:nvGraphicFramePr>
        <p:xfrm>
          <a:off x="627324" y="2071171"/>
          <a:ext cx="7248939" cy="4524520"/>
        </p:xfrm>
        <a:graphic>
          <a:graphicData uri="http://schemas.openxmlformats.org/drawingml/2006/table">
            <a:tbl>
              <a:tblPr>
                <a:tableStyleId>{5C22544A-7EE6-4342-B048-85BDC9FD1C3A}</a:tableStyleId>
              </a:tblPr>
              <a:tblGrid>
                <a:gridCol w="2823418">
                  <a:extLst>
                    <a:ext uri="{9D8B030D-6E8A-4147-A177-3AD203B41FA5}">
                      <a16:colId xmlns:a16="http://schemas.microsoft.com/office/drawing/2014/main" val="20000"/>
                    </a:ext>
                  </a:extLst>
                </a:gridCol>
                <a:gridCol w="2037798">
                  <a:extLst>
                    <a:ext uri="{9D8B030D-6E8A-4147-A177-3AD203B41FA5}">
                      <a16:colId xmlns:a16="http://schemas.microsoft.com/office/drawing/2014/main" val="20001"/>
                    </a:ext>
                  </a:extLst>
                </a:gridCol>
                <a:gridCol w="2387723">
                  <a:extLst>
                    <a:ext uri="{9D8B030D-6E8A-4147-A177-3AD203B41FA5}">
                      <a16:colId xmlns:a16="http://schemas.microsoft.com/office/drawing/2014/main" val="20002"/>
                    </a:ext>
                  </a:extLst>
                </a:gridCol>
              </a:tblGrid>
              <a:tr h="429450">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Average</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Number of Responses</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0"/>
                  </a:ext>
                </a:extLst>
              </a:tr>
              <a:tr h="292505">
                <a:tc>
                  <a:txBody>
                    <a:bodyPr/>
                    <a:lstStyle/>
                    <a:p>
                      <a:pPr algn="l" fontAlgn="ctr"/>
                      <a:r>
                        <a:rPr lang="en-US" sz="1800" u="none" strike="noStrike">
                          <a:effectLst/>
                        </a:rPr>
                        <a:t>Excel</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4.87</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197</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1"/>
                  </a:ext>
                </a:extLst>
              </a:tr>
              <a:tr h="292505">
                <a:tc>
                  <a:txBody>
                    <a:bodyPr/>
                    <a:lstStyle/>
                    <a:p>
                      <a:pPr algn="l" fontAlgn="ctr"/>
                      <a:r>
                        <a:rPr lang="en-US" sz="1800" u="none" strike="noStrike">
                          <a:effectLst/>
                        </a:rPr>
                        <a:t>Adobe Acrobat</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3.95</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190</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2"/>
                  </a:ext>
                </a:extLst>
              </a:tr>
              <a:tr h="292505">
                <a:tc>
                  <a:txBody>
                    <a:bodyPr/>
                    <a:lstStyle/>
                    <a:p>
                      <a:pPr algn="l" fontAlgn="ctr"/>
                      <a:r>
                        <a:rPr lang="en-US" sz="1800" u="none" strike="noStrike">
                          <a:effectLst/>
                        </a:rPr>
                        <a:t>FASB codification</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3.69</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188</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3"/>
                  </a:ext>
                </a:extLst>
              </a:tr>
              <a:tr h="292505">
                <a:tc>
                  <a:txBody>
                    <a:bodyPr/>
                    <a:lstStyle/>
                    <a:p>
                      <a:pPr algn="l" fontAlgn="ctr"/>
                      <a:r>
                        <a:rPr lang="en-US" sz="1800" u="none" strike="noStrike" dirty="0">
                          <a:effectLst/>
                        </a:rPr>
                        <a:t>PowerPoint</a:t>
                      </a:r>
                      <a:endParaRPr lang="en-US"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3.54</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190</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4"/>
                  </a:ext>
                </a:extLst>
              </a:tr>
              <a:tr h="292505">
                <a:tc>
                  <a:txBody>
                    <a:bodyPr/>
                    <a:lstStyle/>
                    <a:p>
                      <a:pPr algn="l" fontAlgn="ctr"/>
                      <a:r>
                        <a:rPr lang="en-US" sz="1800" u="none" strike="noStrike">
                          <a:effectLst/>
                        </a:rPr>
                        <a:t>Tax Research Software</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2.83</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187</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5"/>
                  </a:ext>
                </a:extLst>
              </a:tr>
              <a:tr h="292505">
                <a:tc>
                  <a:txBody>
                    <a:bodyPr/>
                    <a:lstStyle/>
                    <a:p>
                      <a:pPr algn="l" fontAlgn="ctr"/>
                      <a:r>
                        <a:rPr lang="en-US" sz="1800" u="none" strike="noStrike">
                          <a:effectLst/>
                        </a:rPr>
                        <a:t>Access</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2.53</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196</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6"/>
                  </a:ext>
                </a:extLst>
              </a:tr>
              <a:tr h="292505">
                <a:tc>
                  <a:txBody>
                    <a:bodyPr/>
                    <a:lstStyle/>
                    <a:p>
                      <a:pPr algn="l" fontAlgn="ctr"/>
                      <a:r>
                        <a:rPr lang="en-US" sz="1800" u="none" strike="noStrike">
                          <a:effectLst/>
                        </a:rPr>
                        <a:t>SAP</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2.52</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189</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7"/>
                  </a:ext>
                </a:extLst>
              </a:tr>
              <a:tr h="292505">
                <a:tc>
                  <a:txBody>
                    <a:bodyPr/>
                    <a:lstStyle/>
                    <a:p>
                      <a:pPr algn="l" fontAlgn="ctr"/>
                      <a:r>
                        <a:rPr lang="en-US" sz="1800" u="none" strike="noStrike" dirty="0" err="1">
                          <a:effectLst/>
                        </a:rPr>
                        <a:t>Quickbooks</a:t>
                      </a:r>
                      <a:endParaRPr lang="en-US"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2.38</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190</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8"/>
                  </a:ext>
                </a:extLst>
              </a:tr>
              <a:tr h="292505">
                <a:tc>
                  <a:txBody>
                    <a:bodyPr/>
                    <a:lstStyle/>
                    <a:p>
                      <a:pPr algn="l" fontAlgn="ctr"/>
                      <a:r>
                        <a:rPr lang="en-US" sz="1800" u="none" strike="noStrike">
                          <a:effectLst/>
                        </a:rPr>
                        <a:t>IDEA</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2.22</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189</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9"/>
                  </a:ext>
                </a:extLst>
              </a:tr>
              <a:tr h="292505">
                <a:tc>
                  <a:txBody>
                    <a:bodyPr/>
                    <a:lstStyle/>
                    <a:p>
                      <a:pPr algn="l" fontAlgn="ctr"/>
                      <a:r>
                        <a:rPr lang="en-US" sz="1800" u="none" strike="noStrike">
                          <a:effectLst/>
                        </a:rPr>
                        <a:t>ACL</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2.08</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187</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10"/>
                  </a:ext>
                </a:extLst>
              </a:tr>
              <a:tr h="292505">
                <a:tc>
                  <a:txBody>
                    <a:bodyPr/>
                    <a:lstStyle/>
                    <a:p>
                      <a:pPr algn="l" fontAlgn="ctr"/>
                      <a:r>
                        <a:rPr lang="en-US" sz="1800" u="none" strike="noStrike">
                          <a:effectLst/>
                        </a:rPr>
                        <a:t>Microsoft Project</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1.94</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187</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11"/>
                  </a:ext>
                </a:extLst>
              </a:tr>
              <a:tr h="292505">
                <a:tc>
                  <a:txBody>
                    <a:bodyPr/>
                    <a:lstStyle/>
                    <a:p>
                      <a:pPr algn="l" fontAlgn="ctr"/>
                      <a:r>
                        <a:rPr lang="en-US" sz="1800" u="none" strike="noStrike">
                          <a:effectLst/>
                        </a:rPr>
                        <a:t>VBA</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1.88</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190</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12"/>
                  </a:ext>
                </a:extLst>
              </a:tr>
              <a:tr h="292505">
                <a:tc>
                  <a:txBody>
                    <a:bodyPr/>
                    <a:lstStyle/>
                    <a:p>
                      <a:pPr algn="l" fontAlgn="ctr"/>
                      <a:r>
                        <a:rPr lang="en-US" sz="1800" u="none" strike="noStrike">
                          <a:effectLst/>
                        </a:rPr>
                        <a:t>Peachtree</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1.69</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a:effectLst/>
                        </a:rPr>
                        <a:t>188</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13"/>
                  </a:ext>
                </a:extLst>
              </a:tr>
              <a:tr h="292505">
                <a:tc>
                  <a:txBody>
                    <a:bodyPr/>
                    <a:lstStyle/>
                    <a:p>
                      <a:pPr algn="l" fontAlgn="ctr"/>
                      <a:r>
                        <a:rPr lang="en-US" sz="1800" u="none" strike="noStrike">
                          <a:effectLst/>
                        </a:rPr>
                        <a:t>Tableau</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800" u="none" strike="noStrike">
                          <a:effectLst/>
                        </a:rPr>
                        <a:t>1.64</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800" u="none" strike="noStrike" dirty="0">
                          <a:effectLst/>
                        </a:rPr>
                        <a:t>183</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40150393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emplate>Integral</Template>
  <TotalTime>802</TotalTime>
  <Words>1345</Words>
  <Application>Microsoft Office PowerPoint</Application>
  <PresentationFormat>Widescreen</PresentationFormat>
  <Paragraphs>169</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Calibri</vt:lpstr>
      <vt:lpstr>Tw Cen MT</vt:lpstr>
      <vt:lpstr>Tw Cen MT Condensed</vt:lpstr>
      <vt:lpstr>Wingdings 3</vt:lpstr>
      <vt:lpstr>Integral</vt:lpstr>
      <vt:lpstr>Teaching Emerging Technologies to AIS Students </vt:lpstr>
      <vt:lpstr>Topics</vt:lpstr>
      <vt:lpstr>Barrier #1: Resource Intensity</vt:lpstr>
      <vt:lpstr>Barrier #2:  Limited reward structure for excellence in teaching </vt:lpstr>
      <vt:lpstr>Who / Why:  All Accounting Faculty </vt:lpstr>
      <vt:lpstr>WHY:   Pathways Commission and AACSB</vt:lpstr>
      <vt:lpstr>WHEN / WHERE</vt:lpstr>
      <vt:lpstr>What:  What are emerging technologies?  </vt:lpstr>
      <vt:lpstr>What tools should we be teaching? </vt:lpstr>
      <vt:lpstr>WHAT / HOW</vt:lpstr>
      <vt:lpstr>Example:  Two Emerging Technologies</vt:lpstr>
      <vt:lpstr>Classroom Exercises</vt:lpstr>
      <vt:lpstr>Exercise 1:  Bitcoins and Blockchains</vt:lpstr>
      <vt:lpstr>PowerPoint Presentation</vt:lpstr>
      <vt:lpstr>PowerPoint Presentation</vt:lpstr>
      <vt:lpstr>PowerPoint Presentation</vt:lpstr>
      <vt:lpstr>Blockchain Exercise</vt:lpstr>
      <vt:lpstr>Exercise 2:  Cyber-Security</vt:lpstr>
      <vt:lpstr>CyberProtect Simulation and Notes</vt:lpstr>
      <vt:lpstr>Mitigation of Threats through Tools</vt:lpstr>
      <vt:lpstr>Final Recommendations</vt:lpstr>
    </vt:vector>
  </TitlesOfParts>
  <Company>UNCW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Emerging Technologies to AIS Students </dc:title>
  <dc:creator>Lee, Lorraine S.</dc:creator>
  <cp:lastModifiedBy>Lee, Lorraine S.</cp:lastModifiedBy>
  <cp:revision>67</cp:revision>
  <dcterms:created xsi:type="dcterms:W3CDTF">2017-04-27T16:34:12Z</dcterms:created>
  <dcterms:modified xsi:type="dcterms:W3CDTF">2017-05-16T16:54:18Z</dcterms:modified>
</cp:coreProperties>
</file>