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25" r:id="rId1"/>
  </p:sldMasterIdLst>
  <p:sldIdLst>
    <p:sldId id="256" r:id="rId2"/>
    <p:sldId id="294" r:id="rId3"/>
    <p:sldId id="270" r:id="rId4"/>
    <p:sldId id="262" r:id="rId5"/>
    <p:sldId id="271" r:id="rId6"/>
    <p:sldId id="257" r:id="rId7"/>
    <p:sldId id="267" r:id="rId8"/>
    <p:sldId id="263" r:id="rId9"/>
    <p:sldId id="266" r:id="rId10"/>
    <p:sldId id="265" r:id="rId11"/>
    <p:sldId id="272" r:id="rId12"/>
    <p:sldId id="276" r:id="rId13"/>
    <p:sldId id="258" r:id="rId14"/>
    <p:sldId id="283" r:id="rId15"/>
    <p:sldId id="290" r:id="rId16"/>
    <p:sldId id="277" r:id="rId17"/>
    <p:sldId id="273" r:id="rId18"/>
    <p:sldId id="288" r:id="rId19"/>
    <p:sldId id="291" r:id="rId20"/>
    <p:sldId id="280" r:id="rId21"/>
    <p:sldId id="282" r:id="rId22"/>
    <p:sldId id="292" r:id="rId23"/>
    <p:sldId id="293" r:id="rId24"/>
    <p:sldId id="305" r:id="rId25"/>
    <p:sldId id="260" r:id="rId26"/>
    <p:sldId id="295" r:id="rId27"/>
    <p:sldId id="296" r:id="rId28"/>
    <p:sldId id="297" r:id="rId29"/>
    <p:sldId id="298" r:id="rId30"/>
    <p:sldId id="299" r:id="rId31"/>
    <p:sldId id="300" r:id="rId32"/>
    <p:sldId id="303" r:id="rId33"/>
    <p:sldId id="301" r:id="rId34"/>
    <p:sldId id="304"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9" d="100"/>
          <a:sy n="89" d="100"/>
        </p:scale>
        <p:origin x="192"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16B5BC-E6C2-4C09-8281-A9C49392213E}" type="datetimeFigureOut">
              <a:rPr lang="en-US" smtClean="0"/>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184719-DA07-4A6E-8CCA-6494B770059D}" type="slidenum">
              <a:rPr lang="en-US" smtClean="0"/>
              <a:t>‹#›</a:t>
            </a:fld>
            <a:endParaRPr lang="en-US"/>
          </a:p>
        </p:txBody>
      </p:sp>
    </p:spTree>
    <p:extLst>
      <p:ext uri="{BB962C8B-B14F-4D97-AF65-F5344CB8AC3E}">
        <p14:creationId xmlns:p14="http://schemas.microsoft.com/office/powerpoint/2010/main" val="2324022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16B5BC-E6C2-4C09-8281-A9C49392213E}" type="datetimeFigureOut">
              <a:rPr lang="en-US" smtClean="0"/>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184719-DA07-4A6E-8CCA-6494B770059D}" type="slidenum">
              <a:rPr lang="en-US" smtClean="0"/>
              <a:t>‹#›</a:t>
            </a:fld>
            <a:endParaRPr lang="en-US"/>
          </a:p>
        </p:txBody>
      </p:sp>
    </p:spTree>
    <p:extLst>
      <p:ext uri="{BB962C8B-B14F-4D97-AF65-F5344CB8AC3E}">
        <p14:creationId xmlns:p14="http://schemas.microsoft.com/office/powerpoint/2010/main" val="1560258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16B5BC-E6C2-4C09-8281-A9C49392213E}" type="datetimeFigureOut">
              <a:rPr lang="en-US" smtClean="0"/>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184719-DA07-4A6E-8CCA-6494B770059D}" type="slidenum">
              <a:rPr lang="en-US" smtClean="0"/>
              <a:t>‹#›</a:t>
            </a:fld>
            <a:endParaRPr lang="en-US"/>
          </a:p>
        </p:txBody>
      </p:sp>
    </p:spTree>
    <p:extLst>
      <p:ext uri="{BB962C8B-B14F-4D97-AF65-F5344CB8AC3E}">
        <p14:creationId xmlns:p14="http://schemas.microsoft.com/office/powerpoint/2010/main" val="1285646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16B5BC-E6C2-4C09-8281-A9C49392213E}" type="datetimeFigureOut">
              <a:rPr lang="en-US" smtClean="0"/>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184719-DA07-4A6E-8CCA-6494B770059D}" type="slidenum">
              <a:rPr lang="en-US" smtClean="0"/>
              <a:t>‹#›</a:t>
            </a:fld>
            <a:endParaRPr lang="en-US"/>
          </a:p>
        </p:txBody>
      </p:sp>
    </p:spTree>
    <p:extLst>
      <p:ext uri="{BB962C8B-B14F-4D97-AF65-F5344CB8AC3E}">
        <p14:creationId xmlns:p14="http://schemas.microsoft.com/office/powerpoint/2010/main" val="1063431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16B5BC-E6C2-4C09-8281-A9C49392213E}" type="datetimeFigureOut">
              <a:rPr lang="en-US" smtClean="0"/>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184719-DA07-4A6E-8CCA-6494B770059D}" type="slidenum">
              <a:rPr lang="en-US" smtClean="0"/>
              <a:t>‹#›</a:t>
            </a:fld>
            <a:endParaRPr lang="en-US"/>
          </a:p>
        </p:txBody>
      </p:sp>
    </p:spTree>
    <p:extLst>
      <p:ext uri="{BB962C8B-B14F-4D97-AF65-F5344CB8AC3E}">
        <p14:creationId xmlns:p14="http://schemas.microsoft.com/office/powerpoint/2010/main" val="195818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16B5BC-E6C2-4C09-8281-A9C49392213E}" type="datetimeFigureOut">
              <a:rPr lang="en-US" smtClean="0"/>
              <a:t>5/16/2017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184719-DA07-4A6E-8CCA-6494B770059D}" type="slidenum">
              <a:rPr lang="en-US" smtClean="0"/>
              <a:t>‹#›</a:t>
            </a:fld>
            <a:endParaRPr lang="en-US"/>
          </a:p>
        </p:txBody>
      </p:sp>
    </p:spTree>
    <p:extLst>
      <p:ext uri="{BB962C8B-B14F-4D97-AF65-F5344CB8AC3E}">
        <p14:creationId xmlns:p14="http://schemas.microsoft.com/office/powerpoint/2010/main" val="2275111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16B5BC-E6C2-4C09-8281-A9C49392213E}" type="datetimeFigureOut">
              <a:rPr lang="en-US" smtClean="0"/>
              <a:t>5/16/2017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184719-DA07-4A6E-8CCA-6494B770059D}" type="slidenum">
              <a:rPr lang="en-US" smtClean="0"/>
              <a:t>‹#›</a:t>
            </a:fld>
            <a:endParaRPr lang="en-US"/>
          </a:p>
        </p:txBody>
      </p:sp>
    </p:spTree>
    <p:extLst>
      <p:ext uri="{BB962C8B-B14F-4D97-AF65-F5344CB8AC3E}">
        <p14:creationId xmlns:p14="http://schemas.microsoft.com/office/powerpoint/2010/main" val="3348452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16B5BC-E6C2-4C09-8281-A9C49392213E}" type="datetimeFigureOut">
              <a:rPr lang="en-US" smtClean="0"/>
              <a:t>5/16/2017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184719-DA07-4A6E-8CCA-6494B770059D}" type="slidenum">
              <a:rPr lang="en-US" smtClean="0"/>
              <a:t>‹#›</a:t>
            </a:fld>
            <a:endParaRPr lang="en-US"/>
          </a:p>
        </p:txBody>
      </p:sp>
    </p:spTree>
    <p:extLst>
      <p:ext uri="{BB962C8B-B14F-4D97-AF65-F5344CB8AC3E}">
        <p14:creationId xmlns:p14="http://schemas.microsoft.com/office/powerpoint/2010/main" val="3120230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16B5BC-E6C2-4C09-8281-A9C49392213E}" type="datetimeFigureOut">
              <a:rPr lang="en-US" smtClean="0"/>
              <a:t>5/16/2017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184719-DA07-4A6E-8CCA-6494B770059D}" type="slidenum">
              <a:rPr lang="en-US" smtClean="0"/>
              <a:t>‹#›</a:t>
            </a:fld>
            <a:endParaRPr lang="en-US"/>
          </a:p>
        </p:txBody>
      </p:sp>
    </p:spTree>
    <p:extLst>
      <p:ext uri="{BB962C8B-B14F-4D97-AF65-F5344CB8AC3E}">
        <p14:creationId xmlns:p14="http://schemas.microsoft.com/office/powerpoint/2010/main" val="38859352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16B5BC-E6C2-4C09-8281-A9C49392213E}" type="datetimeFigureOut">
              <a:rPr lang="en-US" smtClean="0"/>
              <a:t>5/16/2017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184719-DA07-4A6E-8CCA-6494B770059D}" type="slidenum">
              <a:rPr lang="en-US" smtClean="0"/>
              <a:t>‹#›</a:t>
            </a:fld>
            <a:endParaRPr lang="en-US"/>
          </a:p>
        </p:txBody>
      </p:sp>
    </p:spTree>
    <p:extLst>
      <p:ext uri="{BB962C8B-B14F-4D97-AF65-F5344CB8AC3E}">
        <p14:creationId xmlns:p14="http://schemas.microsoft.com/office/powerpoint/2010/main" val="2340301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16B5BC-E6C2-4C09-8281-A9C49392213E}" type="datetimeFigureOut">
              <a:rPr lang="en-US" smtClean="0"/>
              <a:t>5/16/2017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184719-DA07-4A6E-8CCA-6494B770059D}" type="slidenum">
              <a:rPr lang="en-US" smtClean="0"/>
              <a:t>‹#›</a:t>
            </a:fld>
            <a:endParaRPr lang="en-US"/>
          </a:p>
        </p:txBody>
      </p:sp>
    </p:spTree>
    <p:extLst>
      <p:ext uri="{BB962C8B-B14F-4D97-AF65-F5344CB8AC3E}">
        <p14:creationId xmlns:p14="http://schemas.microsoft.com/office/powerpoint/2010/main" val="1074569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16B5BC-E6C2-4C09-8281-A9C49392213E}" type="datetimeFigureOut">
              <a:rPr lang="en-US" smtClean="0"/>
              <a:t>5/16/2017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184719-DA07-4A6E-8CCA-6494B770059D}" type="slidenum">
              <a:rPr lang="en-US" smtClean="0"/>
              <a:t>‹#›</a:t>
            </a:fld>
            <a:endParaRPr lang="en-US"/>
          </a:p>
        </p:txBody>
      </p:sp>
    </p:spTree>
    <p:extLst>
      <p:ext uri="{BB962C8B-B14F-4D97-AF65-F5344CB8AC3E}">
        <p14:creationId xmlns:p14="http://schemas.microsoft.com/office/powerpoint/2010/main" val="4084312149"/>
      </p:ext>
    </p:extLst>
  </p:cSld>
  <p:clrMap bg1="lt1" tx1="dk1" bg2="lt2" tx2="dk2" accent1="accent1" accent2="accent2" accent3="accent3" accent4="accent4" accent5="accent5" accent6="accent6" hlink="hlink" folHlink="folHlink"/>
  <p:sldLayoutIdLst>
    <p:sldLayoutId id="2147484226" r:id="rId1"/>
    <p:sldLayoutId id="2147484227" r:id="rId2"/>
    <p:sldLayoutId id="2147484228" r:id="rId3"/>
    <p:sldLayoutId id="2147484229" r:id="rId4"/>
    <p:sldLayoutId id="2147484230" r:id="rId5"/>
    <p:sldLayoutId id="2147484231" r:id="rId6"/>
    <p:sldLayoutId id="2147484232" r:id="rId7"/>
    <p:sldLayoutId id="2147484233" r:id="rId8"/>
    <p:sldLayoutId id="2147484234" r:id="rId9"/>
    <p:sldLayoutId id="2147484235" r:id="rId10"/>
    <p:sldLayoutId id="21474842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hash.online-convert.com/sha256-generator"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tVmYaL_aBYc"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www.youtube.com/watch?v=EHTgqHy-jLk"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err="1" smtClean="0"/>
              <a:t>Blockchain</a:t>
            </a:r>
            <a:r>
              <a:rPr lang="en-US" dirty="0"/>
              <a:t> </a:t>
            </a:r>
            <a:r>
              <a:rPr lang="en-US" dirty="0" smtClean="0"/>
              <a:t>&amp; </a:t>
            </a:r>
            <a:br>
              <a:rPr lang="en-US" dirty="0" smtClean="0"/>
            </a:br>
            <a:r>
              <a:rPr lang="en-US" dirty="0" smtClean="0"/>
              <a:t>Distributed Ledgers</a:t>
            </a:r>
            <a:endParaRPr lang="en-US" dirty="0"/>
          </a:p>
        </p:txBody>
      </p:sp>
      <p:sp>
        <p:nvSpPr>
          <p:cNvPr id="3" name="Subtitle 2"/>
          <p:cNvSpPr>
            <a:spLocks noGrp="1"/>
          </p:cNvSpPr>
          <p:nvPr>
            <p:ph type="subTitle" idx="1"/>
          </p:nvPr>
        </p:nvSpPr>
        <p:spPr/>
        <p:txBody>
          <a:bodyPr>
            <a:normAutofit lnSpcReduction="10000"/>
          </a:bodyPr>
          <a:lstStyle/>
          <a:p>
            <a:r>
              <a:rPr lang="en-US" dirty="0" smtClean="0"/>
              <a:t>Classroom Notes </a:t>
            </a:r>
          </a:p>
          <a:p>
            <a:r>
              <a:rPr lang="en-US" dirty="0" smtClean="0"/>
              <a:t>Lorraine Lee</a:t>
            </a:r>
          </a:p>
          <a:p>
            <a:r>
              <a:rPr lang="en-US" dirty="0" smtClean="0"/>
              <a:t>UNC Wilmington</a:t>
            </a:r>
          </a:p>
          <a:p>
            <a:r>
              <a:rPr lang="en-US" dirty="0" smtClean="0"/>
              <a:t>leel@uncw.edu</a:t>
            </a:r>
            <a:endParaRPr lang="en-US" dirty="0" smtClean="0"/>
          </a:p>
          <a:p>
            <a:endParaRPr lang="en-US" dirty="0"/>
          </a:p>
        </p:txBody>
      </p:sp>
    </p:spTree>
    <p:extLst>
      <p:ext uri="{BB962C8B-B14F-4D97-AF65-F5344CB8AC3E}">
        <p14:creationId xmlns:p14="http://schemas.microsoft.com/office/powerpoint/2010/main" val="6951871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Alternate Process 4"/>
          <p:cNvSpPr/>
          <p:nvPr/>
        </p:nvSpPr>
        <p:spPr>
          <a:xfrm>
            <a:off x="1536561" y="1606901"/>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Supplier</a:t>
            </a:r>
            <a:endParaRPr lang="en-US" sz="2200" b="1" dirty="0"/>
          </a:p>
        </p:txBody>
      </p:sp>
      <p:sp>
        <p:nvSpPr>
          <p:cNvPr id="6" name="Flowchart: Alternate Process 5"/>
          <p:cNvSpPr/>
          <p:nvPr/>
        </p:nvSpPr>
        <p:spPr>
          <a:xfrm>
            <a:off x="7031836" y="1629700"/>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smtClean="0"/>
              <a:t>M</a:t>
            </a:r>
            <a:r>
              <a:rPr lang="en-US" sz="2400" b="1" dirty="0" smtClean="0"/>
              <a:t>anufacturer</a:t>
            </a:r>
            <a:endParaRPr lang="en-US" b="1" dirty="0"/>
          </a:p>
        </p:txBody>
      </p:sp>
      <p:sp>
        <p:nvSpPr>
          <p:cNvPr id="7" name="Flowchart: Alternate Process 6"/>
          <p:cNvSpPr/>
          <p:nvPr/>
        </p:nvSpPr>
        <p:spPr>
          <a:xfrm>
            <a:off x="4262941" y="3433711"/>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Bank</a:t>
            </a:r>
            <a:endParaRPr lang="en-US" sz="2200" b="1" dirty="0"/>
          </a:p>
        </p:txBody>
      </p:sp>
      <p:sp>
        <p:nvSpPr>
          <p:cNvPr id="9" name="Flowchart: Alternate Process 8"/>
          <p:cNvSpPr/>
          <p:nvPr/>
        </p:nvSpPr>
        <p:spPr>
          <a:xfrm>
            <a:off x="7028372" y="5296811"/>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Dealer</a:t>
            </a:r>
            <a:endParaRPr lang="en-US" sz="2200" b="1" dirty="0"/>
          </a:p>
        </p:txBody>
      </p:sp>
      <p:sp>
        <p:nvSpPr>
          <p:cNvPr id="10" name="Flowchart: Alternate Process 9"/>
          <p:cNvSpPr/>
          <p:nvPr/>
        </p:nvSpPr>
        <p:spPr>
          <a:xfrm>
            <a:off x="1536561" y="5298896"/>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Customer</a:t>
            </a:r>
            <a:endParaRPr lang="en-US" sz="2200" b="1" dirty="0"/>
          </a:p>
        </p:txBody>
      </p:sp>
      <p:cxnSp>
        <p:nvCxnSpPr>
          <p:cNvPr id="15" name="Straight Arrow Connector 14" title="Trans. 1"/>
          <p:cNvCxnSpPr>
            <a:stCxn id="5" idx="3"/>
            <a:endCxn id="6" idx="1"/>
          </p:cNvCxnSpPr>
          <p:nvPr/>
        </p:nvCxnSpPr>
        <p:spPr>
          <a:xfrm>
            <a:off x="3528646" y="2053215"/>
            <a:ext cx="3503190" cy="22799"/>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6" idx="1"/>
            <a:endCxn id="7" idx="0"/>
          </p:cNvCxnSpPr>
          <p:nvPr/>
        </p:nvCxnSpPr>
        <p:spPr>
          <a:xfrm flipH="1">
            <a:off x="5258984" y="2076014"/>
            <a:ext cx="1772852" cy="1357697"/>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7" idx="0"/>
            <a:endCxn id="5" idx="3"/>
          </p:cNvCxnSpPr>
          <p:nvPr/>
        </p:nvCxnSpPr>
        <p:spPr>
          <a:xfrm flipH="1" flipV="1">
            <a:off x="3528646" y="2053215"/>
            <a:ext cx="1730338" cy="1380496"/>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9" idx="0"/>
            <a:endCxn id="7" idx="3"/>
          </p:cNvCxnSpPr>
          <p:nvPr/>
        </p:nvCxnSpPr>
        <p:spPr>
          <a:xfrm flipH="1" flipV="1">
            <a:off x="6255026" y="3880025"/>
            <a:ext cx="1769389" cy="1416786"/>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7" idx="3"/>
            <a:endCxn id="6" idx="2"/>
          </p:cNvCxnSpPr>
          <p:nvPr/>
        </p:nvCxnSpPr>
        <p:spPr>
          <a:xfrm flipV="1">
            <a:off x="6255026" y="2522328"/>
            <a:ext cx="1772853" cy="1357697"/>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10" idx="3"/>
            <a:endCxn id="7" idx="2"/>
          </p:cNvCxnSpPr>
          <p:nvPr/>
        </p:nvCxnSpPr>
        <p:spPr>
          <a:xfrm flipV="1">
            <a:off x="3528646" y="4326339"/>
            <a:ext cx="1730338" cy="1418871"/>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7" idx="2"/>
            <a:endCxn id="9" idx="1"/>
          </p:cNvCxnSpPr>
          <p:nvPr/>
        </p:nvCxnSpPr>
        <p:spPr>
          <a:xfrm>
            <a:off x="5258984" y="4326339"/>
            <a:ext cx="1769388" cy="1416786"/>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a:stCxn id="9" idx="1"/>
            <a:endCxn id="10" idx="3"/>
          </p:cNvCxnSpPr>
          <p:nvPr/>
        </p:nvCxnSpPr>
        <p:spPr>
          <a:xfrm flipH="1">
            <a:off x="3528646" y="5743125"/>
            <a:ext cx="3499726" cy="2085"/>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4420673" y="1578943"/>
            <a:ext cx="1834353" cy="430887"/>
          </a:xfrm>
          <a:prstGeom prst="rect">
            <a:avLst/>
          </a:prstGeom>
          <a:noFill/>
        </p:spPr>
        <p:txBody>
          <a:bodyPr wrap="square" rtlCol="0">
            <a:spAutoFit/>
          </a:bodyPr>
          <a:lstStyle/>
          <a:p>
            <a:r>
              <a:rPr lang="en-US" sz="2200" b="1" dirty="0" smtClean="0">
                <a:solidFill>
                  <a:srgbClr val="7030A0"/>
                </a:solidFill>
              </a:rPr>
              <a:t>Transaction 1</a:t>
            </a:r>
            <a:endParaRPr lang="en-US" sz="2200" b="1" dirty="0">
              <a:solidFill>
                <a:srgbClr val="7030A0"/>
              </a:solidFill>
            </a:endParaRPr>
          </a:p>
        </p:txBody>
      </p:sp>
      <p:sp>
        <p:nvSpPr>
          <p:cNvPr id="86" name="TextBox 85"/>
          <p:cNvSpPr txBox="1"/>
          <p:nvPr/>
        </p:nvSpPr>
        <p:spPr>
          <a:xfrm>
            <a:off x="8129508" y="3641451"/>
            <a:ext cx="1834353" cy="430887"/>
          </a:xfrm>
          <a:prstGeom prst="rect">
            <a:avLst/>
          </a:prstGeom>
          <a:noFill/>
        </p:spPr>
        <p:txBody>
          <a:bodyPr wrap="square" rtlCol="0">
            <a:spAutoFit/>
          </a:bodyPr>
          <a:lstStyle/>
          <a:p>
            <a:r>
              <a:rPr lang="en-US" sz="2200" b="1" dirty="0" smtClean="0">
                <a:solidFill>
                  <a:srgbClr val="7030A0"/>
                </a:solidFill>
              </a:rPr>
              <a:t>Transaction 2</a:t>
            </a:r>
            <a:endParaRPr lang="en-US" sz="2200" b="1" dirty="0">
              <a:solidFill>
                <a:srgbClr val="7030A0"/>
              </a:solidFill>
            </a:endParaRPr>
          </a:p>
        </p:txBody>
      </p:sp>
      <p:sp>
        <p:nvSpPr>
          <p:cNvPr id="88" name="TextBox 87"/>
          <p:cNvSpPr txBox="1"/>
          <p:nvPr/>
        </p:nvSpPr>
        <p:spPr>
          <a:xfrm>
            <a:off x="4420674" y="5878546"/>
            <a:ext cx="1834353" cy="430887"/>
          </a:xfrm>
          <a:prstGeom prst="rect">
            <a:avLst/>
          </a:prstGeom>
          <a:noFill/>
        </p:spPr>
        <p:txBody>
          <a:bodyPr wrap="square" rtlCol="0">
            <a:spAutoFit/>
          </a:bodyPr>
          <a:lstStyle/>
          <a:p>
            <a:r>
              <a:rPr lang="en-US" sz="2200" b="1" dirty="0" smtClean="0">
                <a:solidFill>
                  <a:srgbClr val="7030A0"/>
                </a:solidFill>
              </a:rPr>
              <a:t>Transaction 3</a:t>
            </a:r>
            <a:endParaRPr lang="en-US" sz="2200" b="1" dirty="0">
              <a:solidFill>
                <a:srgbClr val="7030A0"/>
              </a:solidFill>
            </a:endParaRPr>
          </a:p>
        </p:txBody>
      </p:sp>
      <p:sp>
        <p:nvSpPr>
          <p:cNvPr id="111" name="TextBox 110"/>
          <p:cNvSpPr txBox="1"/>
          <p:nvPr/>
        </p:nvSpPr>
        <p:spPr>
          <a:xfrm>
            <a:off x="4283587" y="2148752"/>
            <a:ext cx="416923" cy="369332"/>
          </a:xfrm>
          <a:prstGeom prst="rect">
            <a:avLst/>
          </a:prstGeom>
          <a:noFill/>
        </p:spPr>
        <p:txBody>
          <a:bodyPr wrap="square" rtlCol="0">
            <a:spAutoFit/>
          </a:bodyPr>
          <a:lstStyle/>
          <a:p>
            <a:r>
              <a:rPr lang="en-US" b="1" dirty="0" smtClean="0">
                <a:solidFill>
                  <a:schemeClr val="accent6"/>
                </a:solidFill>
              </a:rPr>
              <a:t>T1</a:t>
            </a:r>
            <a:endParaRPr lang="en-US" b="1" dirty="0">
              <a:solidFill>
                <a:schemeClr val="accent6"/>
              </a:solidFill>
            </a:endParaRPr>
          </a:p>
        </p:txBody>
      </p:sp>
      <p:sp>
        <p:nvSpPr>
          <p:cNvPr id="112" name="TextBox 111"/>
          <p:cNvSpPr txBox="1"/>
          <p:nvPr/>
        </p:nvSpPr>
        <p:spPr>
          <a:xfrm>
            <a:off x="6107459" y="2146173"/>
            <a:ext cx="416923" cy="369332"/>
          </a:xfrm>
          <a:prstGeom prst="rect">
            <a:avLst/>
          </a:prstGeom>
          <a:noFill/>
        </p:spPr>
        <p:txBody>
          <a:bodyPr wrap="square" rtlCol="0">
            <a:spAutoFit/>
          </a:bodyPr>
          <a:lstStyle/>
          <a:p>
            <a:r>
              <a:rPr lang="en-US" b="1" dirty="0" smtClean="0">
                <a:solidFill>
                  <a:schemeClr val="accent6"/>
                </a:solidFill>
              </a:rPr>
              <a:t>T1</a:t>
            </a:r>
            <a:endParaRPr lang="en-US" b="1" dirty="0">
              <a:solidFill>
                <a:schemeClr val="accent6"/>
              </a:solidFill>
            </a:endParaRPr>
          </a:p>
        </p:txBody>
      </p:sp>
      <p:sp>
        <p:nvSpPr>
          <p:cNvPr id="113" name="TextBox 112"/>
          <p:cNvSpPr txBox="1"/>
          <p:nvPr/>
        </p:nvSpPr>
        <p:spPr>
          <a:xfrm>
            <a:off x="7511156" y="3063650"/>
            <a:ext cx="416923" cy="369332"/>
          </a:xfrm>
          <a:prstGeom prst="rect">
            <a:avLst/>
          </a:prstGeom>
          <a:noFill/>
        </p:spPr>
        <p:txBody>
          <a:bodyPr wrap="square" rtlCol="0">
            <a:spAutoFit/>
          </a:bodyPr>
          <a:lstStyle/>
          <a:p>
            <a:r>
              <a:rPr lang="en-US" b="1" dirty="0" smtClean="0">
                <a:solidFill>
                  <a:schemeClr val="accent6"/>
                </a:solidFill>
              </a:rPr>
              <a:t>T2</a:t>
            </a:r>
            <a:endParaRPr lang="en-US" b="1" dirty="0">
              <a:solidFill>
                <a:schemeClr val="accent6"/>
              </a:solidFill>
            </a:endParaRPr>
          </a:p>
        </p:txBody>
      </p:sp>
      <p:sp>
        <p:nvSpPr>
          <p:cNvPr id="116" name="TextBox 115"/>
          <p:cNvSpPr txBox="1"/>
          <p:nvPr/>
        </p:nvSpPr>
        <p:spPr>
          <a:xfrm>
            <a:off x="7511157" y="4363110"/>
            <a:ext cx="416923" cy="369332"/>
          </a:xfrm>
          <a:prstGeom prst="rect">
            <a:avLst/>
          </a:prstGeom>
          <a:noFill/>
        </p:spPr>
        <p:txBody>
          <a:bodyPr wrap="square" rtlCol="0">
            <a:spAutoFit/>
          </a:bodyPr>
          <a:lstStyle/>
          <a:p>
            <a:r>
              <a:rPr lang="en-US" b="1" dirty="0" smtClean="0">
                <a:solidFill>
                  <a:schemeClr val="accent6"/>
                </a:solidFill>
              </a:rPr>
              <a:t>T2</a:t>
            </a:r>
            <a:endParaRPr lang="en-US" b="1" dirty="0">
              <a:solidFill>
                <a:schemeClr val="accent6"/>
              </a:solidFill>
            </a:endParaRPr>
          </a:p>
        </p:txBody>
      </p:sp>
      <p:sp>
        <p:nvSpPr>
          <p:cNvPr id="117" name="TextBox 116"/>
          <p:cNvSpPr txBox="1"/>
          <p:nvPr/>
        </p:nvSpPr>
        <p:spPr>
          <a:xfrm>
            <a:off x="6103809" y="5275450"/>
            <a:ext cx="416923" cy="369332"/>
          </a:xfrm>
          <a:prstGeom prst="rect">
            <a:avLst/>
          </a:prstGeom>
          <a:noFill/>
        </p:spPr>
        <p:txBody>
          <a:bodyPr wrap="square" rtlCol="0">
            <a:spAutoFit/>
          </a:bodyPr>
          <a:lstStyle/>
          <a:p>
            <a:r>
              <a:rPr lang="en-US" b="1" dirty="0" smtClean="0">
                <a:solidFill>
                  <a:schemeClr val="accent6"/>
                </a:solidFill>
              </a:rPr>
              <a:t>T3</a:t>
            </a:r>
            <a:endParaRPr lang="en-US" b="1" dirty="0">
              <a:solidFill>
                <a:schemeClr val="accent6"/>
              </a:solidFill>
            </a:endParaRPr>
          </a:p>
        </p:txBody>
      </p:sp>
      <p:sp>
        <p:nvSpPr>
          <p:cNvPr id="118" name="TextBox 117"/>
          <p:cNvSpPr txBox="1"/>
          <p:nvPr/>
        </p:nvSpPr>
        <p:spPr>
          <a:xfrm>
            <a:off x="4283587" y="5280598"/>
            <a:ext cx="416923" cy="369332"/>
          </a:xfrm>
          <a:prstGeom prst="rect">
            <a:avLst/>
          </a:prstGeom>
          <a:noFill/>
        </p:spPr>
        <p:txBody>
          <a:bodyPr wrap="square" rtlCol="0">
            <a:spAutoFit/>
          </a:bodyPr>
          <a:lstStyle/>
          <a:p>
            <a:r>
              <a:rPr lang="en-US" b="1" dirty="0" smtClean="0">
                <a:solidFill>
                  <a:schemeClr val="accent6"/>
                </a:solidFill>
              </a:rPr>
              <a:t>T3</a:t>
            </a:r>
            <a:endParaRPr lang="en-US" b="1" dirty="0">
              <a:solidFill>
                <a:schemeClr val="accent6"/>
              </a:solidFill>
            </a:endParaRPr>
          </a:p>
        </p:txBody>
      </p:sp>
      <p:sp>
        <p:nvSpPr>
          <p:cNvPr id="32" name="Title 1"/>
          <p:cNvSpPr>
            <a:spLocks noGrp="1"/>
          </p:cNvSpPr>
          <p:nvPr>
            <p:ph type="title"/>
          </p:nvPr>
        </p:nvSpPr>
        <p:spPr>
          <a:xfrm>
            <a:off x="838200" y="400294"/>
            <a:ext cx="10515600" cy="1325563"/>
          </a:xfrm>
        </p:spPr>
        <p:txBody>
          <a:bodyPr anchor="t"/>
          <a:lstStyle/>
          <a:p>
            <a:r>
              <a:rPr lang="en-US" dirty="0" smtClean="0"/>
              <a:t>Traditional Ledger System Diagram</a:t>
            </a:r>
            <a:endParaRPr lang="en-US" dirty="0"/>
          </a:p>
        </p:txBody>
      </p:sp>
      <p:sp>
        <p:nvSpPr>
          <p:cNvPr id="39" name="Flowchart: Alternate Process 38"/>
          <p:cNvSpPr/>
          <p:nvPr/>
        </p:nvSpPr>
        <p:spPr>
          <a:xfrm>
            <a:off x="657623" y="3306134"/>
            <a:ext cx="702251" cy="386633"/>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41" name="Straight Arrow Connector 40"/>
          <p:cNvCxnSpPr/>
          <p:nvPr/>
        </p:nvCxnSpPr>
        <p:spPr>
          <a:xfrm flipV="1">
            <a:off x="663719" y="3856895"/>
            <a:ext cx="719602" cy="1"/>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663720" y="4103079"/>
            <a:ext cx="719602" cy="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445993" y="3353421"/>
            <a:ext cx="1196967" cy="923330"/>
          </a:xfrm>
          <a:prstGeom prst="rect">
            <a:avLst/>
          </a:prstGeom>
          <a:noFill/>
        </p:spPr>
        <p:txBody>
          <a:bodyPr wrap="square" rtlCol="0">
            <a:spAutoFit/>
          </a:bodyPr>
          <a:lstStyle/>
          <a:p>
            <a:r>
              <a:rPr lang="en-US" b="1" dirty="0" smtClean="0">
                <a:solidFill>
                  <a:schemeClr val="accent5"/>
                </a:solidFill>
              </a:rPr>
              <a:t>Entity</a:t>
            </a:r>
          </a:p>
          <a:p>
            <a:r>
              <a:rPr lang="en-US" b="1" dirty="0" smtClean="0">
                <a:solidFill>
                  <a:schemeClr val="accent6"/>
                </a:solidFill>
              </a:rPr>
              <a:t>Currency</a:t>
            </a:r>
          </a:p>
          <a:p>
            <a:r>
              <a:rPr lang="en-US" b="1" dirty="0" smtClean="0">
                <a:solidFill>
                  <a:srgbClr val="FF0000"/>
                </a:solidFill>
              </a:rPr>
              <a:t>Goods</a:t>
            </a:r>
          </a:p>
        </p:txBody>
      </p:sp>
      <p:cxnSp>
        <p:nvCxnSpPr>
          <p:cNvPr id="51" name="Straight Arrow Connector 50"/>
          <p:cNvCxnSpPr>
            <a:stCxn id="6" idx="2"/>
            <a:endCxn id="9" idx="0"/>
          </p:cNvCxnSpPr>
          <p:nvPr/>
        </p:nvCxnSpPr>
        <p:spPr>
          <a:xfrm flipH="1">
            <a:off x="8024415" y="2522328"/>
            <a:ext cx="3464" cy="2774483"/>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2321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8"/>
                                        </p:tgtEl>
                                        <p:attrNameLst>
                                          <p:attrName>style.visibility</p:attrName>
                                        </p:attrNameLst>
                                      </p:cBhvr>
                                      <p:to>
                                        <p:strVal val="visible"/>
                                      </p:to>
                                    </p:set>
                                  </p:childTnLst>
                                </p:cTn>
                              </p:par>
                            </p:childTnLst>
                          </p:cTn>
                        </p:par>
                        <p:par>
                          <p:cTn id="7" fill="hold">
                            <p:stCondLst>
                              <p:cond delay="0"/>
                            </p:stCondLst>
                            <p:childTnLst>
                              <p:par>
                                <p:cTn id="8" presetID="22" presetClass="entr" presetSubtype="2" fill="hold" nodeType="afterEffect">
                                  <p:stCondLst>
                                    <p:cond delay="0"/>
                                  </p:stCondLst>
                                  <p:childTnLst>
                                    <p:set>
                                      <p:cBhvr>
                                        <p:cTn id="9" dur="1" fill="hold">
                                          <p:stCondLst>
                                            <p:cond delay="0"/>
                                          </p:stCondLst>
                                        </p:cTn>
                                        <p:tgtEl>
                                          <p:spTgt spid="82"/>
                                        </p:tgtEl>
                                        <p:attrNameLst>
                                          <p:attrName>style.visibility</p:attrName>
                                        </p:attrNameLst>
                                      </p:cBhvr>
                                      <p:to>
                                        <p:strVal val="visible"/>
                                      </p:to>
                                    </p:set>
                                    <p:animEffect transition="in" filter="wipe(right)">
                                      <p:cBhvr>
                                        <p:cTn id="10" dur="500"/>
                                        <p:tgtEl>
                                          <p:spTgt spid="82"/>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wipe(left)">
                                      <p:cBhvr>
                                        <p:cTn id="14" dur="500"/>
                                        <p:tgtEl>
                                          <p:spTgt spid="40"/>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wipe(left)">
                                      <p:cBhvr>
                                        <p:cTn id="18" dur="500"/>
                                        <p:tgtEl>
                                          <p:spTgt spid="42"/>
                                        </p:tgtEl>
                                      </p:cBhvr>
                                    </p:animEffect>
                                  </p:childTnLst>
                                </p:cTn>
                              </p:par>
                            </p:childTnLst>
                          </p:cTn>
                        </p:par>
                        <p:par>
                          <p:cTn id="19" fill="hold">
                            <p:stCondLst>
                              <p:cond delay="1500"/>
                            </p:stCondLst>
                            <p:childTnLst>
                              <p:par>
                                <p:cTn id="20" presetID="1" presetClass="entr" presetSubtype="0" fill="hold" grpId="0" nodeType="afterEffect">
                                  <p:stCondLst>
                                    <p:cond delay="0"/>
                                  </p:stCondLst>
                                  <p:childTnLst>
                                    <p:set>
                                      <p:cBhvr>
                                        <p:cTn id="21" dur="1" fill="hold">
                                          <p:stCondLst>
                                            <p:cond delay="0"/>
                                          </p:stCondLst>
                                        </p:cTn>
                                        <p:tgtEl>
                                          <p:spTgt spid="118"/>
                                        </p:tgtEl>
                                        <p:attrNameLst>
                                          <p:attrName>style.visibility</p:attrName>
                                        </p:attrNameLst>
                                      </p:cBhvr>
                                      <p:to>
                                        <p:strVal val="visible"/>
                                      </p:to>
                                    </p:set>
                                  </p:childTnLst>
                                </p:cTn>
                              </p:par>
                            </p:childTnLst>
                          </p:cTn>
                        </p:par>
                        <p:par>
                          <p:cTn id="22" fill="hold">
                            <p:stCondLst>
                              <p:cond delay="1500"/>
                            </p:stCondLst>
                            <p:childTnLst>
                              <p:par>
                                <p:cTn id="23" presetID="1" presetClass="entr" presetSubtype="0" fill="hold" grpId="0" nodeType="afterEffect">
                                  <p:stCondLst>
                                    <p:cond delay="0"/>
                                  </p:stCondLst>
                                  <p:childTnLst>
                                    <p:set>
                                      <p:cBhvr>
                                        <p:cTn id="24" dur="1" fill="hold">
                                          <p:stCondLst>
                                            <p:cond delay="0"/>
                                          </p:stCondLst>
                                        </p:cTn>
                                        <p:tgtEl>
                                          <p:spTgt spid="1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117" grpId="0"/>
      <p:bldP spid="1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Transactions – </a:t>
            </a:r>
            <a:r>
              <a:rPr lang="en-US" b="1" u="sng" dirty="0" smtClean="0"/>
              <a:t>Distributed</a:t>
            </a:r>
            <a:r>
              <a:rPr lang="en-US" dirty="0" smtClean="0"/>
              <a:t> Ledger</a:t>
            </a:r>
            <a:endParaRPr lang="en-US" dirty="0"/>
          </a:p>
        </p:txBody>
      </p:sp>
      <p:sp>
        <p:nvSpPr>
          <p:cNvPr id="3" name="Content Placeholder 2"/>
          <p:cNvSpPr>
            <a:spLocks noGrp="1"/>
          </p:cNvSpPr>
          <p:nvPr>
            <p:ph idx="1"/>
          </p:nvPr>
        </p:nvSpPr>
        <p:spPr/>
        <p:txBody>
          <a:bodyPr/>
          <a:lstStyle/>
          <a:p>
            <a:r>
              <a:rPr lang="en-US" b="1" dirty="0" smtClean="0"/>
              <a:t>For each transaction, three events </a:t>
            </a:r>
            <a:r>
              <a:rPr lang="en-US" b="1" i="1" u="sng" dirty="0" smtClean="0"/>
              <a:t>still</a:t>
            </a:r>
            <a:r>
              <a:rPr lang="en-US" b="1" dirty="0" smtClean="0"/>
              <a:t> occur:</a:t>
            </a:r>
          </a:p>
          <a:p>
            <a:pPr lvl="1"/>
            <a:endParaRPr lang="en-US" b="1" dirty="0" smtClean="0"/>
          </a:p>
          <a:p>
            <a:pPr lvl="1"/>
            <a:r>
              <a:rPr lang="en-US" b="1" dirty="0" smtClean="0"/>
              <a:t>Goods shipped from seller to buyer</a:t>
            </a:r>
          </a:p>
          <a:p>
            <a:pPr lvl="1"/>
            <a:endParaRPr lang="en-US" b="1" dirty="0" smtClean="0"/>
          </a:p>
          <a:p>
            <a:pPr lvl="1"/>
            <a:r>
              <a:rPr lang="en-US" b="1" dirty="0" smtClean="0"/>
              <a:t>Accounting information recorded by both parties</a:t>
            </a:r>
          </a:p>
          <a:p>
            <a:pPr lvl="1"/>
            <a:endParaRPr lang="en-US" b="1" dirty="0" smtClean="0"/>
          </a:p>
          <a:p>
            <a:pPr lvl="1"/>
            <a:r>
              <a:rPr lang="en-US" b="1" dirty="0" smtClean="0"/>
              <a:t>Payment remitted from buyer to seller</a:t>
            </a:r>
            <a:endParaRPr lang="en-US" dirty="0"/>
          </a:p>
        </p:txBody>
      </p:sp>
    </p:spTree>
    <p:extLst>
      <p:ext uri="{BB962C8B-B14F-4D97-AF65-F5344CB8AC3E}">
        <p14:creationId xmlns:p14="http://schemas.microsoft.com/office/powerpoint/2010/main" val="24862577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Transaction 1</a:t>
            </a:r>
            <a:endParaRPr lang="en-US" dirty="0"/>
          </a:p>
        </p:txBody>
      </p:sp>
      <p:sp>
        <p:nvSpPr>
          <p:cNvPr id="5" name="Subtitle 4"/>
          <p:cNvSpPr>
            <a:spLocks noGrp="1"/>
          </p:cNvSpPr>
          <p:nvPr>
            <p:ph type="subTitle" idx="1"/>
          </p:nvPr>
        </p:nvSpPr>
        <p:spPr/>
        <p:txBody>
          <a:bodyPr/>
          <a:lstStyle/>
          <a:p>
            <a:r>
              <a:rPr lang="en-US" dirty="0" smtClean="0"/>
              <a:t>Supplier sells raw materials to Manufacturer</a:t>
            </a:r>
            <a:endParaRPr lang="en-US" dirty="0"/>
          </a:p>
        </p:txBody>
      </p:sp>
    </p:spTree>
    <p:extLst>
      <p:ext uri="{BB962C8B-B14F-4D97-AF65-F5344CB8AC3E}">
        <p14:creationId xmlns:p14="http://schemas.microsoft.com/office/powerpoint/2010/main" val="16396557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Alternate Process 3"/>
          <p:cNvSpPr/>
          <p:nvPr/>
        </p:nvSpPr>
        <p:spPr>
          <a:xfrm>
            <a:off x="1509598" y="1628588"/>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Supplier</a:t>
            </a:r>
            <a:endParaRPr lang="en-US" sz="2200" b="1" dirty="0"/>
          </a:p>
        </p:txBody>
      </p:sp>
      <p:sp>
        <p:nvSpPr>
          <p:cNvPr id="5" name="Flowchart: Alternate Process 4"/>
          <p:cNvSpPr/>
          <p:nvPr/>
        </p:nvSpPr>
        <p:spPr>
          <a:xfrm>
            <a:off x="7120094" y="1625321"/>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smtClean="0"/>
              <a:t>M</a:t>
            </a:r>
            <a:r>
              <a:rPr lang="en-US" sz="2400" b="1" dirty="0" smtClean="0"/>
              <a:t>anufacturer</a:t>
            </a:r>
            <a:endParaRPr lang="en-US" b="1" dirty="0"/>
          </a:p>
        </p:txBody>
      </p:sp>
      <p:sp>
        <p:nvSpPr>
          <p:cNvPr id="8" name="Flowchart: Alternate Process 7"/>
          <p:cNvSpPr/>
          <p:nvPr/>
        </p:nvSpPr>
        <p:spPr>
          <a:xfrm>
            <a:off x="7120094" y="5446206"/>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Dealer</a:t>
            </a:r>
            <a:endParaRPr lang="en-US" sz="2200" b="1" dirty="0"/>
          </a:p>
        </p:txBody>
      </p:sp>
      <p:sp>
        <p:nvSpPr>
          <p:cNvPr id="9" name="Flowchart: Alternate Process 8"/>
          <p:cNvSpPr/>
          <p:nvPr/>
        </p:nvSpPr>
        <p:spPr>
          <a:xfrm>
            <a:off x="1509598" y="5446206"/>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Customer</a:t>
            </a:r>
            <a:endParaRPr lang="en-US" sz="2200" b="1" dirty="0"/>
          </a:p>
        </p:txBody>
      </p:sp>
      <p:cxnSp>
        <p:nvCxnSpPr>
          <p:cNvPr id="10" name="Straight Arrow Connector 9" title="Trans. 1"/>
          <p:cNvCxnSpPr>
            <a:stCxn id="4" idx="3"/>
            <a:endCxn id="5" idx="1"/>
          </p:cNvCxnSpPr>
          <p:nvPr/>
        </p:nvCxnSpPr>
        <p:spPr>
          <a:xfrm flipV="1">
            <a:off x="3501683" y="2071635"/>
            <a:ext cx="3618411" cy="3267"/>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276480" y="2092996"/>
            <a:ext cx="1834353" cy="430887"/>
          </a:xfrm>
          <a:prstGeom prst="rect">
            <a:avLst/>
          </a:prstGeom>
          <a:noFill/>
        </p:spPr>
        <p:txBody>
          <a:bodyPr wrap="square" rtlCol="0">
            <a:spAutoFit/>
          </a:bodyPr>
          <a:lstStyle/>
          <a:p>
            <a:r>
              <a:rPr lang="en-US" sz="2200" b="1" dirty="0" smtClean="0">
                <a:solidFill>
                  <a:srgbClr val="7030A0"/>
                </a:solidFill>
              </a:rPr>
              <a:t>Transaction 1</a:t>
            </a:r>
            <a:endParaRPr lang="en-US" sz="2200" b="1" dirty="0">
              <a:solidFill>
                <a:srgbClr val="7030A0"/>
              </a:solidFill>
            </a:endParaRPr>
          </a:p>
        </p:txBody>
      </p:sp>
      <p:cxnSp>
        <p:nvCxnSpPr>
          <p:cNvPr id="37" name="Curved Connector 36"/>
          <p:cNvCxnSpPr>
            <a:stCxn id="5" idx="0"/>
            <a:endCxn id="4" idx="0"/>
          </p:cNvCxnSpPr>
          <p:nvPr/>
        </p:nvCxnSpPr>
        <p:spPr>
          <a:xfrm rot="16200000" flipH="1" flipV="1">
            <a:off x="5309255" y="-1178294"/>
            <a:ext cx="3267" cy="5610496"/>
          </a:xfrm>
          <a:prstGeom prst="curvedConnector3">
            <a:avLst>
              <a:gd name="adj1" fmla="val -6997245"/>
            </a:avLst>
          </a:prstGeom>
          <a:ln w="38100">
            <a:solidFill>
              <a:schemeClr val="accent6"/>
            </a:solidFill>
            <a:prstDash val="sysDash"/>
            <a:tailEnd type="triangle" w="lg" len="med"/>
          </a:ln>
        </p:spPr>
        <p:style>
          <a:lnRef idx="1">
            <a:schemeClr val="accent1"/>
          </a:lnRef>
          <a:fillRef idx="0">
            <a:schemeClr val="accent1"/>
          </a:fillRef>
          <a:effectRef idx="0">
            <a:schemeClr val="accent1"/>
          </a:effectRef>
          <a:fontRef idx="minor">
            <a:schemeClr val="tx1"/>
          </a:fontRef>
        </p:style>
      </p:cxnSp>
      <p:sp>
        <p:nvSpPr>
          <p:cNvPr id="50" name="Title 1"/>
          <p:cNvSpPr>
            <a:spLocks noGrp="1"/>
          </p:cNvSpPr>
          <p:nvPr>
            <p:ph type="title"/>
          </p:nvPr>
        </p:nvSpPr>
        <p:spPr>
          <a:xfrm>
            <a:off x="838200" y="400294"/>
            <a:ext cx="10515600" cy="1325563"/>
          </a:xfrm>
        </p:spPr>
        <p:txBody>
          <a:bodyPr anchor="t"/>
          <a:lstStyle/>
          <a:p>
            <a:r>
              <a:rPr lang="en-US" dirty="0" smtClean="0"/>
              <a:t>Distributed Ledger Transaction Diagram</a:t>
            </a:r>
            <a:endParaRPr lang="en-US" dirty="0"/>
          </a:p>
        </p:txBody>
      </p:sp>
      <p:sp>
        <p:nvSpPr>
          <p:cNvPr id="51" name="Flowchart: Alternate Process 50"/>
          <p:cNvSpPr/>
          <p:nvPr/>
        </p:nvSpPr>
        <p:spPr>
          <a:xfrm>
            <a:off x="657623" y="3306134"/>
            <a:ext cx="702251" cy="386633"/>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52" name="Straight Arrow Connector 51"/>
          <p:cNvCxnSpPr/>
          <p:nvPr/>
        </p:nvCxnSpPr>
        <p:spPr>
          <a:xfrm flipV="1">
            <a:off x="663719" y="3856895"/>
            <a:ext cx="719602" cy="1"/>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663720" y="4103079"/>
            <a:ext cx="719602" cy="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1445993" y="3353421"/>
            <a:ext cx="1196967" cy="923330"/>
          </a:xfrm>
          <a:prstGeom prst="rect">
            <a:avLst/>
          </a:prstGeom>
          <a:noFill/>
        </p:spPr>
        <p:txBody>
          <a:bodyPr wrap="square" rtlCol="0">
            <a:spAutoFit/>
          </a:bodyPr>
          <a:lstStyle/>
          <a:p>
            <a:r>
              <a:rPr lang="en-US" b="1" dirty="0" smtClean="0">
                <a:solidFill>
                  <a:schemeClr val="accent5"/>
                </a:solidFill>
              </a:rPr>
              <a:t>Entity</a:t>
            </a:r>
          </a:p>
          <a:p>
            <a:r>
              <a:rPr lang="en-US" b="1" dirty="0" smtClean="0">
                <a:solidFill>
                  <a:schemeClr val="accent6"/>
                </a:solidFill>
              </a:rPr>
              <a:t>Currency</a:t>
            </a:r>
          </a:p>
          <a:p>
            <a:r>
              <a:rPr lang="en-US" b="1" dirty="0" smtClean="0">
                <a:solidFill>
                  <a:srgbClr val="FF0000"/>
                </a:solidFill>
              </a:rPr>
              <a:t>Goods</a:t>
            </a:r>
          </a:p>
        </p:txBody>
      </p:sp>
    </p:spTree>
    <p:extLst>
      <p:ext uri="{BB962C8B-B14F-4D97-AF65-F5344CB8AC3E}">
        <p14:creationId xmlns:p14="http://schemas.microsoft.com/office/powerpoint/2010/main" val="3817635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childTnLst>
                          </p:cTn>
                        </p:par>
                        <p:par>
                          <p:cTn id="22" fill="hold">
                            <p:stCondLst>
                              <p:cond delay="500"/>
                            </p:stCondLst>
                            <p:childTnLst>
                              <p:par>
                                <p:cTn id="23" presetID="22" presetClass="entr" presetSubtype="4"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childTnLst>
                          </p:cTn>
                        </p:par>
                        <p:par>
                          <p:cTn id="26" fill="hold">
                            <p:stCondLst>
                              <p:cond delay="1000"/>
                            </p:stCondLst>
                            <p:childTnLst>
                              <p:par>
                                <p:cTn id="27" presetID="22" presetClass="entr" presetSubtype="2"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right)">
                                      <p:cBhvr>
                                        <p:cTn id="2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6" y="-130300"/>
            <a:ext cx="11164913" cy="1121973"/>
          </a:xfrm>
        </p:spPr>
        <p:txBody>
          <a:bodyPr>
            <a:normAutofit/>
          </a:bodyPr>
          <a:lstStyle/>
          <a:p>
            <a:r>
              <a:rPr lang="en-US" sz="3200" dirty="0" smtClean="0"/>
              <a:t>Transaction 1: </a:t>
            </a:r>
            <a:r>
              <a:rPr lang="en-US" sz="3200" dirty="0" err="1" smtClean="0"/>
              <a:t>Blockchain</a:t>
            </a:r>
            <a:r>
              <a:rPr lang="en-US" sz="3200" dirty="0" smtClean="0"/>
              <a:t> – Block Verification Instructions</a:t>
            </a:r>
            <a:endParaRPr lang="en-US" sz="3200" dirty="0"/>
          </a:p>
        </p:txBody>
      </p:sp>
      <p:sp>
        <p:nvSpPr>
          <p:cNvPr id="3" name="Content Placeholder 2"/>
          <p:cNvSpPr>
            <a:spLocks noGrp="1"/>
          </p:cNvSpPr>
          <p:nvPr>
            <p:ph idx="1"/>
          </p:nvPr>
        </p:nvSpPr>
        <p:spPr>
          <a:xfrm>
            <a:off x="466723" y="3428426"/>
            <a:ext cx="11162899" cy="2008846"/>
          </a:xfrm>
        </p:spPr>
        <p:txBody>
          <a:bodyPr>
            <a:normAutofit fontScale="92500"/>
          </a:bodyPr>
          <a:lstStyle/>
          <a:p>
            <a:endParaRPr lang="en-US" sz="400" dirty="0" smtClean="0"/>
          </a:p>
          <a:p>
            <a:r>
              <a:rPr lang="en-US" dirty="0" err="1" smtClean="0"/>
              <a:t>xxxx</a:t>
            </a:r>
            <a:r>
              <a:rPr lang="en-US" dirty="0" smtClean="0"/>
              <a:t> is the “nonce”</a:t>
            </a:r>
          </a:p>
          <a:p>
            <a:pPr lvl="1"/>
            <a:r>
              <a:rPr lang="en-US" dirty="0" smtClean="0"/>
              <a:t>Your job:  Find the value of “</a:t>
            </a:r>
            <a:r>
              <a:rPr lang="en-US" dirty="0" err="1" smtClean="0"/>
              <a:t>xxxx</a:t>
            </a:r>
            <a:r>
              <a:rPr lang="en-US" dirty="0" smtClean="0"/>
              <a:t>” which will return a hashed value starting with a “0”</a:t>
            </a:r>
            <a:endParaRPr lang="en-US" dirty="0"/>
          </a:p>
          <a:p>
            <a:r>
              <a:rPr lang="en-US" dirty="0" smtClean="0"/>
              <a:t>Hash the transaction information + “ : “ + </a:t>
            </a:r>
            <a:r>
              <a:rPr lang="en-US" dirty="0" err="1" smtClean="0"/>
              <a:t>xxxx</a:t>
            </a:r>
            <a:endParaRPr lang="en-US" dirty="0" smtClean="0"/>
          </a:p>
          <a:p>
            <a:pPr lvl="1"/>
            <a:r>
              <a:rPr lang="en-US" dirty="0" smtClean="0"/>
              <a:t>Example: </a:t>
            </a:r>
          </a:p>
        </p:txBody>
      </p:sp>
      <p:sp>
        <p:nvSpPr>
          <p:cNvPr id="9" name="TextBox 8"/>
          <p:cNvSpPr txBox="1"/>
          <p:nvPr/>
        </p:nvSpPr>
        <p:spPr>
          <a:xfrm>
            <a:off x="356317" y="636178"/>
            <a:ext cx="11170275" cy="738664"/>
          </a:xfrm>
          <a:prstGeom prst="rect">
            <a:avLst/>
          </a:prstGeom>
          <a:noFill/>
        </p:spPr>
        <p:txBody>
          <a:bodyPr wrap="square" rtlCol="0">
            <a:spAutoFit/>
          </a:bodyPr>
          <a:lstStyle/>
          <a:p>
            <a:r>
              <a:rPr lang="en-US" sz="2400" dirty="0"/>
              <a:t>Go to a sha256 generator site: </a:t>
            </a:r>
            <a:r>
              <a:rPr lang="en-US" sz="2400" dirty="0">
                <a:hlinkClick r:id="rId2"/>
              </a:rPr>
              <a:t>http://hash.online-convert.com/sha256-generator</a:t>
            </a:r>
            <a:r>
              <a:rPr lang="en-US" sz="2400" dirty="0"/>
              <a:t> </a:t>
            </a:r>
          </a:p>
          <a:p>
            <a:endParaRPr lang="en-US" dirty="0"/>
          </a:p>
        </p:txBody>
      </p:sp>
      <p:sp>
        <p:nvSpPr>
          <p:cNvPr id="11" name="Rectangle 10"/>
          <p:cNvSpPr/>
          <p:nvPr/>
        </p:nvSpPr>
        <p:spPr>
          <a:xfrm>
            <a:off x="1186062" y="2642164"/>
            <a:ext cx="8886423" cy="675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dirty="0">
                <a:solidFill>
                  <a:schemeClr val="tx1"/>
                </a:solidFill>
              </a:rPr>
              <a:t>tx01:manufacturer purchased 10 widgets from supplier for 12BTC:xxxx </a:t>
            </a:r>
          </a:p>
        </p:txBody>
      </p:sp>
      <p:sp>
        <p:nvSpPr>
          <p:cNvPr id="12" name="TextBox 11"/>
          <p:cNvSpPr txBox="1"/>
          <p:nvPr/>
        </p:nvSpPr>
        <p:spPr>
          <a:xfrm>
            <a:off x="618724" y="2181428"/>
            <a:ext cx="10645459" cy="369332"/>
          </a:xfrm>
          <a:prstGeom prst="rect">
            <a:avLst/>
          </a:prstGeom>
          <a:noFill/>
        </p:spPr>
        <p:txBody>
          <a:bodyPr wrap="square" rtlCol="0">
            <a:spAutoFit/>
          </a:bodyPr>
          <a:lstStyle/>
          <a:p>
            <a:r>
              <a:rPr lang="en-US" dirty="0" smtClean="0"/>
              <a:t>Value to Hash: </a:t>
            </a:r>
            <a:endParaRPr lang="en-US" dirty="0"/>
          </a:p>
        </p:txBody>
      </p:sp>
      <p:pic>
        <p:nvPicPr>
          <p:cNvPr id="13" name="Picture 12"/>
          <p:cNvPicPr>
            <a:picLocks noChangeAspect="1"/>
          </p:cNvPicPr>
          <p:nvPr/>
        </p:nvPicPr>
        <p:blipFill>
          <a:blip r:embed="rId3"/>
          <a:stretch>
            <a:fillRect/>
          </a:stretch>
        </p:blipFill>
        <p:spPr>
          <a:xfrm>
            <a:off x="466724" y="5387071"/>
            <a:ext cx="5162550" cy="1076325"/>
          </a:xfrm>
          <a:prstGeom prst="rect">
            <a:avLst/>
          </a:prstGeom>
        </p:spPr>
      </p:pic>
      <p:pic>
        <p:nvPicPr>
          <p:cNvPr id="14" name="Picture 13"/>
          <p:cNvPicPr>
            <a:picLocks noChangeAspect="1"/>
          </p:cNvPicPr>
          <p:nvPr/>
        </p:nvPicPr>
        <p:blipFill>
          <a:blip r:embed="rId4"/>
          <a:stretch>
            <a:fillRect/>
          </a:stretch>
        </p:blipFill>
        <p:spPr>
          <a:xfrm>
            <a:off x="7084105" y="4608882"/>
            <a:ext cx="5234122" cy="2249118"/>
          </a:xfrm>
          <a:prstGeom prst="rect">
            <a:avLst/>
          </a:prstGeom>
        </p:spPr>
      </p:pic>
      <p:sp>
        <p:nvSpPr>
          <p:cNvPr id="15" name="Rectangle 14"/>
          <p:cNvSpPr/>
          <p:nvPr/>
        </p:nvSpPr>
        <p:spPr>
          <a:xfrm>
            <a:off x="356317" y="1114368"/>
            <a:ext cx="7886163" cy="923330"/>
          </a:xfrm>
          <a:prstGeom prst="rect">
            <a:avLst/>
          </a:prstGeom>
        </p:spPr>
        <p:txBody>
          <a:bodyPr wrap="square">
            <a:spAutoFit/>
          </a:bodyPr>
          <a:lstStyle/>
          <a:p>
            <a:r>
              <a:rPr lang="en-US" dirty="0"/>
              <a:t>Transaction </a:t>
            </a:r>
            <a:r>
              <a:rPr lang="en-US" dirty="0" smtClean="0"/>
              <a:t>1:  </a:t>
            </a:r>
            <a:endParaRPr lang="en-US" dirty="0"/>
          </a:p>
          <a:p>
            <a:pPr lvl="1"/>
            <a:r>
              <a:rPr lang="en-US" dirty="0" smtClean="0"/>
              <a:t>Transaction </a:t>
            </a:r>
            <a:r>
              <a:rPr lang="en-US" dirty="0"/>
              <a:t>ID:  </a:t>
            </a:r>
            <a:r>
              <a:rPr lang="en-US" dirty="0" smtClean="0"/>
              <a:t>tx01</a:t>
            </a:r>
            <a:endParaRPr lang="en-US" dirty="0"/>
          </a:p>
          <a:p>
            <a:pPr lvl="1"/>
            <a:r>
              <a:rPr lang="en-US" dirty="0"/>
              <a:t>Description:  “manufacturer </a:t>
            </a:r>
            <a:r>
              <a:rPr lang="en-US" dirty="0" smtClean="0"/>
              <a:t>purchased 10 widgets from supplier for 12BTC”</a:t>
            </a:r>
            <a:endParaRPr lang="en-US" dirty="0"/>
          </a:p>
        </p:txBody>
      </p:sp>
    </p:spTree>
    <p:extLst>
      <p:ext uri="{BB962C8B-B14F-4D97-AF65-F5344CB8AC3E}">
        <p14:creationId xmlns:p14="http://schemas.microsoft.com/office/powerpoint/2010/main" val="37411473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Blockchain</a:t>
            </a:r>
            <a:r>
              <a:rPr lang="en-US" dirty="0" smtClean="0"/>
              <a:t> – Post Transaction 1</a:t>
            </a:r>
            <a:endParaRPr lang="en-US" dirty="0"/>
          </a:p>
        </p:txBody>
      </p:sp>
      <p:pic>
        <p:nvPicPr>
          <p:cNvPr id="9" name="Picture 8"/>
          <p:cNvPicPr>
            <a:picLocks noChangeAspect="1"/>
          </p:cNvPicPr>
          <p:nvPr/>
        </p:nvPicPr>
        <p:blipFill>
          <a:blip r:embed="rId2"/>
          <a:stretch>
            <a:fillRect/>
          </a:stretch>
        </p:blipFill>
        <p:spPr>
          <a:xfrm>
            <a:off x="4264281" y="3490174"/>
            <a:ext cx="7248537" cy="3174003"/>
          </a:xfrm>
          <a:prstGeom prst="rect">
            <a:avLst/>
          </a:prstGeom>
        </p:spPr>
      </p:pic>
      <p:pic>
        <p:nvPicPr>
          <p:cNvPr id="10" name="Picture 9"/>
          <p:cNvPicPr>
            <a:picLocks noChangeAspect="1"/>
          </p:cNvPicPr>
          <p:nvPr/>
        </p:nvPicPr>
        <p:blipFill>
          <a:blip r:embed="rId3"/>
          <a:stretch>
            <a:fillRect/>
          </a:stretch>
        </p:blipFill>
        <p:spPr>
          <a:xfrm>
            <a:off x="178399" y="1550576"/>
            <a:ext cx="7924883" cy="1794313"/>
          </a:xfrm>
          <a:prstGeom prst="rect">
            <a:avLst/>
          </a:prstGeom>
        </p:spPr>
      </p:pic>
    </p:spTree>
    <p:extLst>
      <p:ext uri="{BB962C8B-B14F-4D97-AF65-F5344CB8AC3E}">
        <p14:creationId xmlns:p14="http://schemas.microsoft.com/office/powerpoint/2010/main" val="544612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Transaction 2</a:t>
            </a:r>
            <a:endParaRPr lang="en-US" dirty="0"/>
          </a:p>
        </p:txBody>
      </p:sp>
      <p:sp>
        <p:nvSpPr>
          <p:cNvPr id="5" name="Subtitle 4"/>
          <p:cNvSpPr>
            <a:spLocks noGrp="1"/>
          </p:cNvSpPr>
          <p:nvPr>
            <p:ph type="subTitle" idx="1"/>
          </p:nvPr>
        </p:nvSpPr>
        <p:spPr/>
        <p:txBody>
          <a:bodyPr/>
          <a:lstStyle/>
          <a:p>
            <a:r>
              <a:rPr lang="en-US" dirty="0" smtClean="0"/>
              <a:t>Manufacturer sells finished goods to Distributer</a:t>
            </a:r>
            <a:endParaRPr lang="en-US" dirty="0"/>
          </a:p>
        </p:txBody>
      </p:sp>
    </p:spTree>
    <p:extLst>
      <p:ext uri="{BB962C8B-B14F-4D97-AF65-F5344CB8AC3E}">
        <p14:creationId xmlns:p14="http://schemas.microsoft.com/office/powerpoint/2010/main" val="42073112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Alternate Process 3"/>
          <p:cNvSpPr/>
          <p:nvPr/>
        </p:nvSpPr>
        <p:spPr>
          <a:xfrm>
            <a:off x="1509598" y="1628588"/>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Supplier</a:t>
            </a:r>
            <a:endParaRPr lang="en-US" sz="2200" b="1" dirty="0"/>
          </a:p>
        </p:txBody>
      </p:sp>
      <p:sp>
        <p:nvSpPr>
          <p:cNvPr id="5" name="Flowchart: Alternate Process 4"/>
          <p:cNvSpPr/>
          <p:nvPr/>
        </p:nvSpPr>
        <p:spPr>
          <a:xfrm>
            <a:off x="7120094" y="1625321"/>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smtClean="0"/>
              <a:t>M</a:t>
            </a:r>
            <a:r>
              <a:rPr lang="en-US" sz="2400" b="1" dirty="0" smtClean="0"/>
              <a:t>anufacturer</a:t>
            </a:r>
            <a:endParaRPr lang="en-US" b="1" dirty="0"/>
          </a:p>
        </p:txBody>
      </p:sp>
      <p:sp>
        <p:nvSpPr>
          <p:cNvPr id="8" name="Flowchart: Alternate Process 7"/>
          <p:cNvSpPr/>
          <p:nvPr/>
        </p:nvSpPr>
        <p:spPr>
          <a:xfrm>
            <a:off x="7120094" y="5446206"/>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Dealer</a:t>
            </a:r>
            <a:endParaRPr lang="en-US" sz="2200" b="1" dirty="0"/>
          </a:p>
        </p:txBody>
      </p:sp>
      <p:sp>
        <p:nvSpPr>
          <p:cNvPr id="9" name="Flowchart: Alternate Process 8"/>
          <p:cNvSpPr/>
          <p:nvPr/>
        </p:nvSpPr>
        <p:spPr>
          <a:xfrm>
            <a:off x="1509598" y="5446206"/>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Customer</a:t>
            </a:r>
            <a:endParaRPr lang="en-US" sz="2200" b="1" dirty="0"/>
          </a:p>
        </p:txBody>
      </p:sp>
      <p:cxnSp>
        <p:nvCxnSpPr>
          <p:cNvPr id="10" name="Straight Arrow Connector 9" title="Trans. 1"/>
          <p:cNvCxnSpPr>
            <a:stCxn id="4" idx="3"/>
            <a:endCxn id="5" idx="1"/>
          </p:cNvCxnSpPr>
          <p:nvPr/>
        </p:nvCxnSpPr>
        <p:spPr>
          <a:xfrm flipV="1">
            <a:off x="3501683" y="2071635"/>
            <a:ext cx="3618411" cy="3267"/>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276480" y="2092996"/>
            <a:ext cx="1834353" cy="430887"/>
          </a:xfrm>
          <a:prstGeom prst="rect">
            <a:avLst/>
          </a:prstGeom>
          <a:noFill/>
        </p:spPr>
        <p:txBody>
          <a:bodyPr wrap="square" rtlCol="0">
            <a:spAutoFit/>
          </a:bodyPr>
          <a:lstStyle/>
          <a:p>
            <a:r>
              <a:rPr lang="en-US" sz="2200" b="1" dirty="0" smtClean="0">
                <a:solidFill>
                  <a:srgbClr val="7030A0"/>
                </a:solidFill>
              </a:rPr>
              <a:t>Transaction 1</a:t>
            </a:r>
            <a:endParaRPr lang="en-US" sz="2200" b="1" dirty="0">
              <a:solidFill>
                <a:srgbClr val="7030A0"/>
              </a:solidFill>
            </a:endParaRPr>
          </a:p>
        </p:txBody>
      </p:sp>
      <p:sp>
        <p:nvSpPr>
          <p:cNvPr id="23" name="TextBox 22"/>
          <p:cNvSpPr txBox="1"/>
          <p:nvPr/>
        </p:nvSpPr>
        <p:spPr>
          <a:xfrm>
            <a:off x="6085687" y="3921476"/>
            <a:ext cx="1834353" cy="430887"/>
          </a:xfrm>
          <a:prstGeom prst="rect">
            <a:avLst/>
          </a:prstGeom>
          <a:noFill/>
        </p:spPr>
        <p:txBody>
          <a:bodyPr wrap="square" rtlCol="0">
            <a:spAutoFit/>
          </a:bodyPr>
          <a:lstStyle/>
          <a:p>
            <a:r>
              <a:rPr lang="en-US" sz="2200" b="1" dirty="0" smtClean="0">
                <a:solidFill>
                  <a:srgbClr val="7030A0"/>
                </a:solidFill>
              </a:rPr>
              <a:t>Transaction 2</a:t>
            </a:r>
            <a:endParaRPr lang="en-US" sz="2200" b="1" dirty="0">
              <a:solidFill>
                <a:srgbClr val="7030A0"/>
              </a:solidFill>
            </a:endParaRPr>
          </a:p>
        </p:txBody>
      </p:sp>
      <p:cxnSp>
        <p:nvCxnSpPr>
          <p:cNvPr id="37" name="Curved Connector 36"/>
          <p:cNvCxnSpPr/>
          <p:nvPr/>
        </p:nvCxnSpPr>
        <p:spPr>
          <a:xfrm rot="16200000" flipH="1" flipV="1">
            <a:off x="5309256" y="-1178294"/>
            <a:ext cx="3267" cy="5610496"/>
          </a:xfrm>
          <a:prstGeom prst="curvedConnector3">
            <a:avLst>
              <a:gd name="adj1" fmla="val -10226814"/>
            </a:avLst>
          </a:prstGeom>
          <a:ln w="38100">
            <a:solidFill>
              <a:schemeClr val="accent6"/>
            </a:solidFill>
            <a:prstDash val="sysDash"/>
            <a:tailEnd type="triangle" w="lg" len="med"/>
          </a:ln>
        </p:spPr>
        <p:style>
          <a:lnRef idx="1">
            <a:schemeClr val="accent1"/>
          </a:lnRef>
          <a:fillRef idx="0">
            <a:schemeClr val="accent1"/>
          </a:fillRef>
          <a:effectRef idx="0">
            <a:schemeClr val="accent1"/>
          </a:effectRef>
          <a:fontRef idx="minor">
            <a:schemeClr val="tx1"/>
          </a:fontRef>
        </p:style>
      </p:cxnSp>
      <p:sp>
        <p:nvSpPr>
          <p:cNvPr id="50" name="Title 1"/>
          <p:cNvSpPr>
            <a:spLocks noGrp="1"/>
          </p:cNvSpPr>
          <p:nvPr>
            <p:ph type="title"/>
          </p:nvPr>
        </p:nvSpPr>
        <p:spPr>
          <a:xfrm>
            <a:off x="838200" y="400294"/>
            <a:ext cx="10515600" cy="1325563"/>
          </a:xfrm>
        </p:spPr>
        <p:txBody>
          <a:bodyPr anchor="t"/>
          <a:lstStyle/>
          <a:p>
            <a:r>
              <a:rPr lang="en-US" dirty="0" smtClean="0"/>
              <a:t>Distributed Ledger Transaction Diagram</a:t>
            </a:r>
            <a:endParaRPr lang="en-US" dirty="0"/>
          </a:p>
        </p:txBody>
      </p:sp>
      <p:sp>
        <p:nvSpPr>
          <p:cNvPr id="41" name="Flowchart: Alternate Process 40"/>
          <p:cNvSpPr/>
          <p:nvPr/>
        </p:nvSpPr>
        <p:spPr>
          <a:xfrm>
            <a:off x="657623" y="3306134"/>
            <a:ext cx="702251" cy="386633"/>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43" name="Straight Arrow Connector 42"/>
          <p:cNvCxnSpPr/>
          <p:nvPr/>
        </p:nvCxnSpPr>
        <p:spPr>
          <a:xfrm flipV="1">
            <a:off x="663719" y="3856895"/>
            <a:ext cx="719602" cy="1"/>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663720" y="4103079"/>
            <a:ext cx="719602" cy="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1445993" y="3353421"/>
            <a:ext cx="1196967" cy="923330"/>
          </a:xfrm>
          <a:prstGeom prst="rect">
            <a:avLst/>
          </a:prstGeom>
          <a:noFill/>
        </p:spPr>
        <p:txBody>
          <a:bodyPr wrap="square" rtlCol="0">
            <a:spAutoFit/>
          </a:bodyPr>
          <a:lstStyle/>
          <a:p>
            <a:r>
              <a:rPr lang="en-US" b="1" dirty="0" smtClean="0">
                <a:solidFill>
                  <a:schemeClr val="accent5"/>
                </a:solidFill>
              </a:rPr>
              <a:t>Entity</a:t>
            </a:r>
          </a:p>
          <a:p>
            <a:r>
              <a:rPr lang="en-US" b="1" dirty="0" smtClean="0">
                <a:solidFill>
                  <a:schemeClr val="accent6"/>
                </a:solidFill>
              </a:rPr>
              <a:t>Currency</a:t>
            </a:r>
          </a:p>
          <a:p>
            <a:r>
              <a:rPr lang="en-US" b="1" dirty="0" smtClean="0">
                <a:solidFill>
                  <a:srgbClr val="FF0000"/>
                </a:solidFill>
              </a:rPr>
              <a:t>Goods</a:t>
            </a:r>
          </a:p>
        </p:txBody>
      </p:sp>
      <p:cxnSp>
        <p:nvCxnSpPr>
          <p:cNvPr id="59" name="Straight Arrow Connector 58"/>
          <p:cNvCxnSpPr>
            <a:stCxn id="5" idx="2"/>
            <a:endCxn id="8" idx="0"/>
          </p:cNvCxnSpPr>
          <p:nvPr/>
        </p:nvCxnSpPr>
        <p:spPr>
          <a:xfrm>
            <a:off x="8116137" y="2517949"/>
            <a:ext cx="0" cy="2928257"/>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Curved Connector 68"/>
          <p:cNvCxnSpPr>
            <a:stCxn id="8" idx="3"/>
            <a:endCxn id="5" idx="3"/>
          </p:cNvCxnSpPr>
          <p:nvPr/>
        </p:nvCxnSpPr>
        <p:spPr>
          <a:xfrm flipV="1">
            <a:off x="9112179" y="2071635"/>
            <a:ext cx="12700" cy="3820885"/>
          </a:xfrm>
          <a:prstGeom prst="curvedConnector3">
            <a:avLst>
              <a:gd name="adj1" fmla="val 2815386"/>
            </a:avLst>
          </a:prstGeom>
          <a:ln w="38100">
            <a:solidFill>
              <a:schemeClr val="accent6"/>
            </a:solidFill>
            <a:prstDash val="sysDash"/>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8372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par>
                          <p:cTn id="7" fill="hold">
                            <p:stCondLst>
                              <p:cond delay="0"/>
                            </p:stCondLst>
                            <p:childTnLst>
                              <p:par>
                                <p:cTn id="8" presetID="22" presetClass="entr" presetSubtype="1" fill="hold" nodeType="after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wipe(up)">
                                      <p:cBhvr>
                                        <p:cTn id="10" dur="500"/>
                                        <p:tgtEl>
                                          <p:spTgt spid="59"/>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69"/>
                                        </p:tgtEl>
                                        <p:attrNameLst>
                                          <p:attrName>style.visibility</p:attrName>
                                        </p:attrNameLst>
                                      </p:cBhvr>
                                      <p:to>
                                        <p:strVal val="visible"/>
                                      </p:to>
                                    </p:set>
                                    <p:animEffect transition="in" filter="wipe(down)">
                                      <p:cBhvr>
                                        <p:cTn id="14"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Blockchain</a:t>
            </a:r>
            <a:r>
              <a:rPr lang="en-US" dirty="0" smtClean="0"/>
              <a:t> –Transaction 2</a:t>
            </a:r>
            <a:endParaRPr lang="en-US" dirty="0"/>
          </a:p>
        </p:txBody>
      </p:sp>
      <p:sp>
        <p:nvSpPr>
          <p:cNvPr id="3" name="Content Placeholder 2"/>
          <p:cNvSpPr>
            <a:spLocks noGrp="1"/>
          </p:cNvSpPr>
          <p:nvPr>
            <p:ph idx="1"/>
          </p:nvPr>
        </p:nvSpPr>
        <p:spPr>
          <a:xfrm>
            <a:off x="838200" y="1361522"/>
            <a:ext cx="10515600" cy="1914200"/>
          </a:xfrm>
        </p:spPr>
        <p:txBody>
          <a:bodyPr>
            <a:normAutofit/>
          </a:bodyPr>
          <a:lstStyle/>
          <a:p>
            <a:r>
              <a:rPr lang="en-US" dirty="0" smtClean="0"/>
              <a:t>Transaction 2:  </a:t>
            </a:r>
          </a:p>
          <a:p>
            <a:pPr lvl="1"/>
            <a:r>
              <a:rPr lang="en-US" dirty="0" smtClean="0"/>
              <a:t>Previous block hash:  0584</a:t>
            </a:r>
          </a:p>
          <a:p>
            <a:pPr lvl="1"/>
            <a:r>
              <a:rPr lang="en-US" dirty="0" smtClean="0"/>
              <a:t>Transaction ID:  tx02</a:t>
            </a:r>
          </a:p>
          <a:p>
            <a:pPr lvl="1"/>
            <a:r>
              <a:rPr lang="en-US" dirty="0" smtClean="0"/>
              <a:t>Description:  “manufacturer sells final product to dealer for 15BTC”</a:t>
            </a:r>
          </a:p>
          <a:p>
            <a:pPr lvl="1"/>
            <a:endParaRPr lang="en-US" dirty="0" smtClean="0"/>
          </a:p>
          <a:p>
            <a:endParaRPr lang="en-US" sz="400" dirty="0"/>
          </a:p>
          <a:p>
            <a:endParaRPr lang="en-US" sz="400" dirty="0" smtClean="0"/>
          </a:p>
          <a:p>
            <a:pPr marL="0" indent="0">
              <a:buNone/>
            </a:pPr>
            <a:endParaRPr lang="en-US" dirty="0"/>
          </a:p>
        </p:txBody>
      </p:sp>
      <p:pic>
        <p:nvPicPr>
          <p:cNvPr id="10" name="Picture 9"/>
          <p:cNvPicPr>
            <a:picLocks noChangeAspect="1"/>
          </p:cNvPicPr>
          <p:nvPr/>
        </p:nvPicPr>
        <p:blipFill>
          <a:blip r:embed="rId2"/>
          <a:stretch>
            <a:fillRect/>
          </a:stretch>
        </p:blipFill>
        <p:spPr>
          <a:xfrm>
            <a:off x="502813" y="4112921"/>
            <a:ext cx="6410672" cy="1430073"/>
          </a:xfrm>
          <a:prstGeom prst="rect">
            <a:avLst/>
          </a:prstGeom>
        </p:spPr>
      </p:pic>
      <p:sp>
        <p:nvSpPr>
          <p:cNvPr id="12" name="Rectangle 11"/>
          <p:cNvSpPr/>
          <p:nvPr/>
        </p:nvSpPr>
        <p:spPr>
          <a:xfrm>
            <a:off x="978795" y="3365779"/>
            <a:ext cx="8178085" cy="5795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dirty="0">
                <a:solidFill>
                  <a:schemeClr val="tx1"/>
                </a:solidFill>
              </a:rPr>
              <a:t>0584-tx02-manufacturer sells final product to dealer for 15BTC:xxxx</a:t>
            </a:r>
          </a:p>
          <a:p>
            <a:endParaRPr lang="en-US" sz="400" dirty="0"/>
          </a:p>
        </p:txBody>
      </p:sp>
      <p:pic>
        <p:nvPicPr>
          <p:cNvPr id="13" name="Picture 12"/>
          <p:cNvPicPr>
            <a:picLocks noChangeAspect="1"/>
          </p:cNvPicPr>
          <p:nvPr/>
        </p:nvPicPr>
        <p:blipFill>
          <a:blip r:embed="rId3"/>
          <a:stretch>
            <a:fillRect/>
          </a:stretch>
        </p:blipFill>
        <p:spPr>
          <a:xfrm>
            <a:off x="6913484" y="4357284"/>
            <a:ext cx="5089625" cy="2184212"/>
          </a:xfrm>
          <a:prstGeom prst="rect">
            <a:avLst/>
          </a:prstGeom>
        </p:spPr>
      </p:pic>
      <p:sp>
        <p:nvSpPr>
          <p:cNvPr id="14" name="TextBox 13"/>
          <p:cNvSpPr txBox="1"/>
          <p:nvPr/>
        </p:nvSpPr>
        <p:spPr>
          <a:xfrm>
            <a:off x="502813" y="2978691"/>
            <a:ext cx="10645459" cy="369332"/>
          </a:xfrm>
          <a:prstGeom prst="rect">
            <a:avLst/>
          </a:prstGeom>
          <a:noFill/>
        </p:spPr>
        <p:txBody>
          <a:bodyPr wrap="square" rtlCol="0">
            <a:spAutoFit/>
          </a:bodyPr>
          <a:lstStyle/>
          <a:p>
            <a:r>
              <a:rPr lang="en-US" dirty="0" smtClean="0"/>
              <a:t>Value to Hash: </a:t>
            </a:r>
            <a:endParaRPr lang="en-US" dirty="0"/>
          </a:p>
        </p:txBody>
      </p:sp>
    </p:spTree>
    <p:extLst>
      <p:ext uri="{BB962C8B-B14F-4D97-AF65-F5344CB8AC3E}">
        <p14:creationId xmlns:p14="http://schemas.microsoft.com/office/powerpoint/2010/main" val="5472464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Bitcoin </a:t>
            </a:r>
            <a:r>
              <a:rPr lang="en-US" dirty="0" err="1" smtClean="0"/>
              <a:t>Blockchain</a:t>
            </a:r>
            <a:r>
              <a:rPr lang="en-US" dirty="0" smtClean="0"/>
              <a:t> – Post Transaction 2</a:t>
            </a:r>
            <a:endParaRPr lang="en-US" dirty="0"/>
          </a:p>
        </p:txBody>
      </p:sp>
      <p:pic>
        <p:nvPicPr>
          <p:cNvPr id="3" name="Picture 2"/>
          <p:cNvPicPr>
            <a:picLocks noChangeAspect="1"/>
          </p:cNvPicPr>
          <p:nvPr/>
        </p:nvPicPr>
        <p:blipFill>
          <a:blip r:embed="rId2"/>
          <a:stretch>
            <a:fillRect/>
          </a:stretch>
        </p:blipFill>
        <p:spPr>
          <a:xfrm>
            <a:off x="4089378" y="3647605"/>
            <a:ext cx="7169750" cy="2972136"/>
          </a:xfrm>
          <a:prstGeom prst="rect">
            <a:avLst/>
          </a:prstGeom>
        </p:spPr>
      </p:pic>
      <p:pic>
        <p:nvPicPr>
          <p:cNvPr id="4" name="Picture 3"/>
          <p:cNvPicPr>
            <a:picLocks noChangeAspect="1"/>
          </p:cNvPicPr>
          <p:nvPr/>
        </p:nvPicPr>
        <p:blipFill>
          <a:blip r:embed="rId3"/>
          <a:stretch>
            <a:fillRect/>
          </a:stretch>
        </p:blipFill>
        <p:spPr>
          <a:xfrm>
            <a:off x="466657" y="1690687"/>
            <a:ext cx="8011844" cy="1773729"/>
          </a:xfrm>
          <a:prstGeom prst="rect">
            <a:avLst/>
          </a:prstGeom>
        </p:spPr>
      </p:pic>
    </p:spTree>
    <p:extLst>
      <p:ext uri="{BB962C8B-B14F-4D97-AF65-F5344CB8AC3E}">
        <p14:creationId xmlns:p14="http://schemas.microsoft.com/office/powerpoint/2010/main" val="30154287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start by watching a video</a:t>
            </a:r>
            <a:endParaRPr lang="en-US" dirty="0"/>
          </a:p>
        </p:txBody>
      </p:sp>
      <p:sp>
        <p:nvSpPr>
          <p:cNvPr id="3" name="Content Placeholder 2"/>
          <p:cNvSpPr>
            <a:spLocks noGrp="1"/>
          </p:cNvSpPr>
          <p:nvPr>
            <p:ph idx="1"/>
          </p:nvPr>
        </p:nvSpPr>
        <p:spPr>
          <a:xfrm>
            <a:off x="838199" y="1825625"/>
            <a:ext cx="10920211" cy="4351338"/>
          </a:xfrm>
        </p:spPr>
        <p:txBody>
          <a:bodyPr/>
          <a:lstStyle/>
          <a:p>
            <a:pPr marL="0" indent="0">
              <a:buNone/>
            </a:pPr>
            <a:r>
              <a:rPr lang="en-US" dirty="0"/>
              <a:t>Future Bank Today | Episode 4: </a:t>
            </a:r>
            <a:r>
              <a:rPr lang="en-US" dirty="0" err="1"/>
              <a:t>BlockChain</a:t>
            </a:r>
            <a:r>
              <a:rPr lang="en-US" dirty="0"/>
              <a:t> - Explain it like I am 5 (9:38) </a:t>
            </a:r>
          </a:p>
          <a:p>
            <a:r>
              <a:rPr lang="en-US" dirty="0">
                <a:hlinkClick r:id="rId2"/>
              </a:rPr>
              <a:t>https://</a:t>
            </a:r>
            <a:r>
              <a:rPr lang="en-US" dirty="0" smtClean="0">
                <a:hlinkClick r:id="rId2"/>
              </a:rPr>
              <a:t>www.youtube.com/watch?v=tVmYaL_aBYc</a:t>
            </a:r>
            <a:endParaRPr lang="en-US" dirty="0" smtClean="0"/>
          </a:p>
          <a:p>
            <a:pPr marL="0" indent="0">
              <a:buNone/>
            </a:pPr>
            <a:endParaRPr lang="en-US" dirty="0" smtClean="0"/>
          </a:p>
          <a:p>
            <a:endParaRPr lang="en-US" dirty="0"/>
          </a:p>
          <a:p>
            <a:endParaRPr lang="en-US" dirty="0"/>
          </a:p>
        </p:txBody>
      </p:sp>
    </p:spTree>
    <p:extLst>
      <p:ext uri="{BB962C8B-B14F-4D97-AF65-F5344CB8AC3E}">
        <p14:creationId xmlns:p14="http://schemas.microsoft.com/office/powerpoint/2010/main" val="33722129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Transaction 3</a:t>
            </a:r>
            <a:endParaRPr lang="en-US" dirty="0"/>
          </a:p>
        </p:txBody>
      </p:sp>
      <p:sp>
        <p:nvSpPr>
          <p:cNvPr id="5" name="Subtitle 4"/>
          <p:cNvSpPr>
            <a:spLocks noGrp="1"/>
          </p:cNvSpPr>
          <p:nvPr>
            <p:ph type="subTitle" idx="1"/>
          </p:nvPr>
        </p:nvSpPr>
        <p:spPr/>
        <p:txBody>
          <a:bodyPr/>
          <a:lstStyle/>
          <a:p>
            <a:r>
              <a:rPr lang="en-US" dirty="0" smtClean="0"/>
              <a:t>Dealer sells inventory to Customer</a:t>
            </a:r>
            <a:endParaRPr lang="en-US" dirty="0"/>
          </a:p>
        </p:txBody>
      </p:sp>
    </p:spTree>
    <p:extLst>
      <p:ext uri="{BB962C8B-B14F-4D97-AF65-F5344CB8AC3E}">
        <p14:creationId xmlns:p14="http://schemas.microsoft.com/office/powerpoint/2010/main" val="41562272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Alternate Process 3"/>
          <p:cNvSpPr/>
          <p:nvPr/>
        </p:nvSpPr>
        <p:spPr>
          <a:xfrm>
            <a:off x="1509598" y="1628588"/>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Supplier</a:t>
            </a:r>
            <a:endParaRPr lang="en-US" sz="2200" b="1" dirty="0"/>
          </a:p>
        </p:txBody>
      </p:sp>
      <p:sp>
        <p:nvSpPr>
          <p:cNvPr id="5" name="Flowchart: Alternate Process 4"/>
          <p:cNvSpPr/>
          <p:nvPr/>
        </p:nvSpPr>
        <p:spPr>
          <a:xfrm>
            <a:off x="7120094" y="1625321"/>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smtClean="0"/>
              <a:t>M</a:t>
            </a:r>
            <a:r>
              <a:rPr lang="en-US" sz="2400" b="1" dirty="0" smtClean="0"/>
              <a:t>anufacturer</a:t>
            </a:r>
            <a:endParaRPr lang="en-US" b="1" dirty="0"/>
          </a:p>
        </p:txBody>
      </p:sp>
      <p:sp>
        <p:nvSpPr>
          <p:cNvPr id="8" name="Flowchart: Alternate Process 7"/>
          <p:cNvSpPr/>
          <p:nvPr/>
        </p:nvSpPr>
        <p:spPr>
          <a:xfrm>
            <a:off x="7120094" y="5446206"/>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Dealer</a:t>
            </a:r>
            <a:endParaRPr lang="en-US" sz="2200" b="1" dirty="0"/>
          </a:p>
        </p:txBody>
      </p:sp>
      <p:sp>
        <p:nvSpPr>
          <p:cNvPr id="9" name="Flowchart: Alternate Process 8"/>
          <p:cNvSpPr/>
          <p:nvPr/>
        </p:nvSpPr>
        <p:spPr>
          <a:xfrm>
            <a:off x="1509598" y="5446206"/>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Customer</a:t>
            </a:r>
            <a:endParaRPr lang="en-US" sz="2200" b="1" dirty="0"/>
          </a:p>
        </p:txBody>
      </p:sp>
      <p:cxnSp>
        <p:nvCxnSpPr>
          <p:cNvPr id="10" name="Straight Arrow Connector 9" title="Trans. 1"/>
          <p:cNvCxnSpPr>
            <a:stCxn id="4" idx="3"/>
            <a:endCxn id="5" idx="1"/>
          </p:cNvCxnSpPr>
          <p:nvPr/>
        </p:nvCxnSpPr>
        <p:spPr>
          <a:xfrm flipV="1">
            <a:off x="3501683" y="2071635"/>
            <a:ext cx="3618411" cy="3267"/>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276480" y="2069550"/>
            <a:ext cx="1834353" cy="430887"/>
          </a:xfrm>
          <a:prstGeom prst="rect">
            <a:avLst/>
          </a:prstGeom>
          <a:noFill/>
        </p:spPr>
        <p:txBody>
          <a:bodyPr wrap="square" rtlCol="0">
            <a:spAutoFit/>
          </a:bodyPr>
          <a:lstStyle/>
          <a:p>
            <a:r>
              <a:rPr lang="en-US" sz="2200" b="1" dirty="0" smtClean="0">
                <a:solidFill>
                  <a:srgbClr val="7030A0"/>
                </a:solidFill>
              </a:rPr>
              <a:t>Transaction 1</a:t>
            </a:r>
            <a:endParaRPr lang="en-US" sz="2200" b="1" dirty="0">
              <a:solidFill>
                <a:srgbClr val="7030A0"/>
              </a:solidFill>
            </a:endParaRPr>
          </a:p>
        </p:txBody>
      </p:sp>
      <p:sp>
        <p:nvSpPr>
          <p:cNvPr id="23" name="TextBox 22"/>
          <p:cNvSpPr txBox="1"/>
          <p:nvPr/>
        </p:nvSpPr>
        <p:spPr>
          <a:xfrm>
            <a:off x="6087387" y="3915510"/>
            <a:ext cx="1834353" cy="430887"/>
          </a:xfrm>
          <a:prstGeom prst="rect">
            <a:avLst/>
          </a:prstGeom>
          <a:noFill/>
        </p:spPr>
        <p:txBody>
          <a:bodyPr wrap="square" rtlCol="0">
            <a:spAutoFit/>
          </a:bodyPr>
          <a:lstStyle/>
          <a:p>
            <a:r>
              <a:rPr lang="en-US" sz="2200" b="1" dirty="0" smtClean="0">
                <a:solidFill>
                  <a:srgbClr val="7030A0"/>
                </a:solidFill>
              </a:rPr>
              <a:t>Transaction 2</a:t>
            </a:r>
            <a:endParaRPr lang="en-US" sz="2200" b="1" dirty="0">
              <a:solidFill>
                <a:srgbClr val="7030A0"/>
              </a:solidFill>
            </a:endParaRPr>
          </a:p>
        </p:txBody>
      </p:sp>
      <p:sp>
        <p:nvSpPr>
          <p:cNvPr id="24" name="TextBox 23"/>
          <p:cNvSpPr txBox="1"/>
          <p:nvPr/>
        </p:nvSpPr>
        <p:spPr>
          <a:xfrm>
            <a:off x="4280298" y="5450746"/>
            <a:ext cx="1834353" cy="430887"/>
          </a:xfrm>
          <a:prstGeom prst="rect">
            <a:avLst/>
          </a:prstGeom>
          <a:noFill/>
        </p:spPr>
        <p:txBody>
          <a:bodyPr wrap="square" rtlCol="0">
            <a:spAutoFit/>
          </a:bodyPr>
          <a:lstStyle/>
          <a:p>
            <a:r>
              <a:rPr lang="en-US" sz="2200" b="1" dirty="0" smtClean="0">
                <a:solidFill>
                  <a:srgbClr val="7030A0"/>
                </a:solidFill>
              </a:rPr>
              <a:t>Transaction 3</a:t>
            </a:r>
            <a:endParaRPr lang="en-US" sz="2200" b="1" dirty="0">
              <a:solidFill>
                <a:srgbClr val="7030A0"/>
              </a:solidFill>
            </a:endParaRPr>
          </a:p>
        </p:txBody>
      </p:sp>
      <p:cxnSp>
        <p:nvCxnSpPr>
          <p:cNvPr id="37" name="Curved Connector 36"/>
          <p:cNvCxnSpPr>
            <a:stCxn id="5" idx="0"/>
            <a:endCxn id="4" idx="0"/>
          </p:cNvCxnSpPr>
          <p:nvPr/>
        </p:nvCxnSpPr>
        <p:spPr>
          <a:xfrm rot="16200000" flipH="1" flipV="1">
            <a:off x="5309255" y="-1178294"/>
            <a:ext cx="3267" cy="5610496"/>
          </a:xfrm>
          <a:prstGeom prst="curvedConnector3">
            <a:avLst>
              <a:gd name="adj1" fmla="val -6997245"/>
            </a:avLst>
          </a:prstGeom>
          <a:ln w="38100">
            <a:solidFill>
              <a:schemeClr val="accent6"/>
            </a:solidFill>
            <a:prstDash val="sysDash"/>
            <a:tailEnd type="triangle" w="lg" len="med"/>
          </a:ln>
        </p:spPr>
        <p:style>
          <a:lnRef idx="1">
            <a:schemeClr val="accent1"/>
          </a:lnRef>
          <a:fillRef idx="0">
            <a:schemeClr val="accent1"/>
          </a:fillRef>
          <a:effectRef idx="0">
            <a:schemeClr val="accent1"/>
          </a:effectRef>
          <a:fontRef idx="minor">
            <a:schemeClr val="tx1"/>
          </a:fontRef>
        </p:style>
      </p:cxnSp>
      <p:cxnSp>
        <p:nvCxnSpPr>
          <p:cNvPr id="40" name="Curved Connector 39"/>
          <p:cNvCxnSpPr>
            <a:stCxn id="8" idx="3"/>
            <a:endCxn id="5" idx="3"/>
          </p:cNvCxnSpPr>
          <p:nvPr/>
        </p:nvCxnSpPr>
        <p:spPr>
          <a:xfrm flipV="1">
            <a:off x="9112179" y="2071635"/>
            <a:ext cx="12700" cy="3820885"/>
          </a:xfrm>
          <a:prstGeom prst="curvedConnector3">
            <a:avLst>
              <a:gd name="adj1" fmla="val 1800000"/>
            </a:avLst>
          </a:prstGeom>
          <a:ln w="38100">
            <a:solidFill>
              <a:schemeClr val="accent6"/>
            </a:solidFill>
            <a:prstDash val="sysDash"/>
            <a:tailEnd type="triangle" w="lg" len="med"/>
          </a:ln>
        </p:spPr>
        <p:style>
          <a:lnRef idx="1">
            <a:schemeClr val="accent1"/>
          </a:lnRef>
          <a:fillRef idx="0">
            <a:schemeClr val="accent1"/>
          </a:fillRef>
          <a:effectRef idx="0">
            <a:schemeClr val="accent1"/>
          </a:effectRef>
          <a:fontRef idx="minor">
            <a:schemeClr val="tx1"/>
          </a:fontRef>
        </p:style>
      </p:cxnSp>
      <p:cxnSp>
        <p:nvCxnSpPr>
          <p:cNvPr id="42" name="Curved Connector 41"/>
          <p:cNvCxnSpPr>
            <a:stCxn id="9" idx="2"/>
            <a:endCxn id="8" idx="2"/>
          </p:cNvCxnSpPr>
          <p:nvPr/>
        </p:nvCxnSpPr>
        <p:spPr>
          <a:xfrm rot="16200000" flipH="1">
            <a:off x="5310889" y="3533586"/>
            <a:ext cx="12700" cy="5610496"/>
          </a:xfrm>
          <a:prstGeom prst="curvedConnector3">
            <a:avLst>
              <a:gd name="adj1" fmla="val 1800000"/>
            </a:avLst>
          </a:prstGeom>
          <a:ln w="38100">
            <a:solidFill>
              <a:schemeClr val="accent6"/>
            </a:solidFill>
            <a:prstDash val="sysDash"/>
            <a:tailEnd type="triangle" w="lg" len="med"/>
          </a:ln>
        </p:spPr>
        <p:style>
          <a:lnRef idx="1">
            <a:schemeClr val="accent1"/>
          </a:lnRef>
          <a:fillRef idx="0">
            <a:schemeClr val="accent1"/>
          </a:fillRef>
          <a:effectRef idx="0">
            <a:schemeClr val="accent1"/>
          </a:effectRef>
          <a:fontRef idx="minor">
            <a:schemeClr val="tx1"/>
          </a:fontRef>
        </p:style>
      </p:cxnSp>
      <p:sp>
        <p:nvSpPr>
          <p:cNvPr id="50" name="Title 1"/>
          <p:cNvSpPr>
            <a:spLocks noGrp="1"/>
          </p:cNvSpPr>
          <p:nvPr>
            <p:ph type="title"/>
          </p:nvPr>
        </p:nvSpPr>
        <p:spPr>
          <a:xfrm>
            <a:off x="838200" y="400294"/>
            <a:ext cx="10515600" cy="1325563"/>
          </a:xfrm>
        </p:spPr>
        <p:txBody>
          <a:bodyPr anchor="t"/>
          <a:lstStyle/>
          <a:p>
            <a:r>
              <a:rPr lang="en-US" dirty="0" smtClean="0"/>
              <a:t>Distributed Ledger Transaction Diagram</a:t>
            </a:r>
            <a:endParaRPr lang="en-US" dirty="0"/>
          </a:p>
        </p:txBody>
      </p:sp>
      <p:sp>
        <p:nvSpPr>
          <p:cNvPr id="26" name="Flowchart: Alternate Process 25"/>
          <p:cNvSpPr/>
          <p:nvPr/>
        </p:nvSpPr>
        <p:spPr>
          <a:xfrm>
            <a:off x="657623" y="3306134"/>
            <a:ext cx="702251" cy="386633"/>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27" name="Straight Arrow Connector 26"/>
          <p:cNvCxnSpPr/>
          <p:nvPr/>
        </p:nvCxnSpPr>
        <p:spPr>
          <a:xfrm flipV="1">
            <a:off x="663719" y="3856895"/>
            <a:ext cx="719602" cy="1"/>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663720" y="4103079"/>
            <a:ext cx="719602" cy="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445993" y="3353421"/>
            <a:ext cx="1196967" cy="923330"/>
          </a:xfrm>
          <a:prstGeom prst="rect">
            <a:avLst/>
          </a:prstGeom>
          <a:noFill/>
        </p:spPr>
        <p:txBody>
          <a:bodyPr wrap="square" rtlCol="0">
            <a:spAutoFit/>
          </a:bodyPr>
          <a:lstStyle/>
          <a:p>
            <a:r>
              <a:rPr lang="en-US" b="1" dirty="0" smtClean="0">
                <a:solidFill>
                  <a:schemeClr val="accent5"/>
                </a:solidFill>
              </a:rPr>
              <a:t>Entity</a:t>
            </a:r>
          </a:p>
          <a:p>
            <a:r>
              <a:rPr lang="en-US" b="1" dirty="0" smtClean="0">
                <a:solidFill>
                  <a:schemeClr val="accent6"/>
                </a:solidFill>
              </a:rPr>
              <a:t>Currency</a:t>
            </a:r>
          </a:p>
          <a:p>
            <a:r>
              <a:rPr lang="en-US" b="1" dirty="0" smtClean="0">
                <a:solidFill>
                  <a:srgbClr val="FF0000"/>
                </a:solidFill>
              </a:rPr>
              <a:t>Goods</a:t>
            </a:r>
          </a:p>
        </p:txBody>
      </p:sp>
      <p:cxnSp>
        <p:nvCxnSpPr>
          <p:cNvPr id="43" name="Straight Arrow Connector 42"/>
          <p:cNvCxnSpPr>
            <a:stCxn id="5" idx="2"/>
            <a:endCxn id="8" idx="0"/>
          </p:cNvCxnSpPr>
          <p:nvPr/>
        </p:nvCxnSpPr>
        <p:spPr>
          <a:xfrm>
            <a:off x="8116137" y="2517949"/>
            <a:ext cx="0" cy="2928257"/>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8" idx="1"/>
            <a:endCxn id="9" idx="3"/>
          </p:cNvCxnSpPr>
          <p:nvPr/>
        </p:nvCxnSpPr>
        <p:spPr>
          <a:xfrm flipH="1">
            <a:off x="3501683" y="5892520"/>
            <a:ext cx="3618411" cy="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8028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par>
                          <p:cTn id="7" fill="hold">
                            <p:stCondLst>
                              <p:cond delay="0"/>
                            </p:stCondLst>
                            <p:childTnLst>
                              <p:par>
                                <p:cTn id="8" presetID="22" presetClass="entr" presetSubtype="2" fill="hold" nodeType="after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wipe(right)">
                                      <p:cBhvr>
                                        <p:cTn id="10" dur="500"/>
                                        <p:tgtEl>
                                          <p:spTgt spid="51"/>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wipe(left)">
                                      <p:cBhvr>
                                        <p:cTn id="1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Blockchain</a:t>
            </a:r>
            <a:r>
              <a:rPr lang="en-US" dirty="0" smtClean="0"/>
              <a:t> –Transaction 3</a:t>
            </a:r>
            <a:endParaRPr lang="en-US" dirty="0"/>
          </a:p>
        </p:txBody>
      </p:sp>
      <p:sp>
        <p:nvSpPr>
          <p:cNvPr id="3" name="Content Placeholder 2"/>
          <p:cNvSpPr>
            <a:spLocks noGrp="1"/>
          </p:cNvSpPr>
          <p:nvPr>
            <p:ph idx="1"/>
          </p:nvPr>
        </p:nvSpPr>
        <p:spPr>
          <a:xfrm>
            <a:off x="838200" y="1361522"/>
            <a:ext cx="10515600" cy="1914200"/>
          </a:xfrm>
        </p:spPr>
        <p:txBody>
          <a:bodyPr>
            <a:normAutofit/>
          </a:bodyPr>
          <a:lstStyle/>
          <a:p>
            <a:r>
              <a:rPr lang="en-US" dirty="0" smtClean="0"/>
              <a:t>Transaction 3:  </a:t>
            </a:r>
          </a:p>
          <a:p>
            <a:pPr lvl="1"/>
            <a:r>
              <a:rPr lang="en-US" dirty="0" smtClean="0"/>
              <a:t>Previous block hash:  0ffc</a:t>
            </a:r>
          </a:p>
          <a:p>
            <a:pPr lvl="1"/>
            <a:r>
              <a:rPr lang="en-US" dirty="0" smtClean="0"/>
              <a:t>Transaction ID:  tx03</a:t>
            </a:r>
          </a:p>
          <a:p>
            <a:pPr lvl="1"/>
            <a:r>
              <a:rPr lang="en-US" dirty="0" smtClean="0"/>
              <a:t>Description:  “dealer sells final product to customer for 20BTC”</a:t>
            </a:r>
          </a:p>
          <a:p>
            <a:pPr lvl="1"/>
            <a:endParaRPr lang="en-US" dirty="0" smtClean="0"/>
          </a:p>
          <a:p>
            <a:endParaRPr lang="en-US" sz="400" dirty="0"/>
          </a:p>
          <a:p>
            <a:endParaRPr lang="en-US" sz="400" dirty="0" smtClean="0"/>
          </a:p>
          <a:p>
            <a:pPr marL="0" indent="0">
              <a:buNone/>
            </a:pPr>
            <a:endParaRPr lang="en-US" dirty="0"/>
          </a:p>
        </p:txBody>
      </p:sp>
      <p:sp>
        <p:nvSpPr>
          <p:cNvPr id="12" name="Rectangle 11"/>
          <p:cNvSpPr/>
          <p:nvPr/>
        </p:nvSpPr>
        <p:spPr>
          <a:xfrm>
            <a:off x="978795" y="3365779"/>
            <a:ext cx="8178085" cy="5795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dirty="0" smtClean="0">
                <a:solidFill>
                  <a:schemeClr val="tx1"/>
                </a:solidFill>
              </a:rPr>
              <a:t>0ffc-tx03-dealer </a:t>
            </a:r>
            <a:r>
              <a:rPr lang="en-US" dirty="0">
                <a:solidFill>
                  <a:schemeClr val="tx1"/>
                </a:solidFill>
              </a:rPr>
              <a:t>sells final product to </a:t>
            </a:r>
            <a:r>
              <a:rPr lang="en-US" dirty="0" smtClean="0">
                <a:solidFill>
                  <a:schemeClr val="tx1"/>
                </a:solidFill>
              </a:rPr>
              <a:t>customer </a:t>
            </a:r>
            <a:r>
              <a:rPr lang="en-US" dirty="0">
                <a:solidFill>
                  <a:schemeClr val="tx1"/>
                </a:solidFill>
              </a:rPr>
              <a:t>for </a:t>
            </a:r>
            <a:r>
              <a:rPr lang="en-US" dirty="0" smtClean="0">
                <a:solidFill>
                  <a:schemeClr val="tx1"/>
                </a:solidFill>
              </a:rPr>
              <a:t>20BTC:xxxx</a:t>
            </a:r>
            <a:endParaRPr lang="en-US" dirty="0">
              <a:solidFill>
                <a:schemeClr val="tx1"/>
              </a:solidFill>
            </a:endParaRPr>
          </a:p>
          <a:p>
            <a:endParaRPr lang="en-US" sz="400" dirty="0"/>
          </a:p>
        </p:txBody>
      </p:sp>
      <p:sp>
        <p:nvSpPr>
          <p:cNvPr id="14" name="TextBox 13"/>
          <p:cNvSpPr txBox="1"/>
          <p:nvPr/>
        </p:nvSpPr>
        <p:spPr>
          <a:xfrm>
            <a:off x="502813" y="2978691"/>
            <a:ext cx="10645459" cy="369332"/>
          </a:xfrm>
          <a:prstGeom prst="rect">
            <a:avLst/>
          </a:prstGeom>
          <a:noFill/>
        </p:spPr>
        <p:txBody>
          <a:bodyPr wrap="square" rtlCol="0">
            <a:spAutoFit/>
          </a:bodyPr>
          <a:lstStyle/>
          <a:p>
            <a:r>
              <a:rPr lang="en-US" dirty="0" smtClean="0"/>
              <a:t>Value to Hash: </a:t>
            </a:r>
            <a:endParaRPr lang="en-US" dirty="0"/>
          </a:p>
        </p:txBody>
      </p:sp>
      <p:pic>
        <p:nvPicPr>
          <p:cNvPr id="4" name="Picture 3"/>
          <p:cNvPicPr>
            <a:picLocks noChangeAspect="1"/>
          </p:cNvPicPr>
          <p:nvPr/>
        </p:nvPicPr>
        <p:blipFill>
          <a:blip r:embed="rId2"/>
          <a:stretch>
            <a:fillRect/>
          </a:stretch>
        </p:blipFill>
        <p:spPr>
          <a:xfrm>
            <a:off x="1" y="4272120"/>
            <a:ext cx="6490952" cy="1449316"/>
          </a:xfrm>
          <a:prstGeom prst="rect">
            <a:avLst/>
          </a:prstGeom>
        </p:spPr>
      </p:pic>
      <p:pic>
        <p:nvPicPr>
          <p:cNvPr id="5" name="Picture 4"/>
          <p:cNvPicPr>
            <a:picLocks noChangeAspect="1"/>
          </p:cNvPicPr>
          <p:nvPr/>
        </p:nvPicPr>
        <p:blipFill>
          <a:blip r:embed="rId3"/>
          <a:stretch>
            <a:fillRect/>
          </a:stretch>
        </p:blipFill>
        <p:spPr>
          <a:xfrm>
            <a:off x="6648449" y="4090786"/>
            <a:ext cx="5643195" cy="2490317"/>
          </a:xfrm>
          <a:prstGeom prst="rect">
            <a:avLst/>
          </a:prstGeom>
        </p:spPr>
      </p:pic>
    </p:spTree>
    <p:extLst>
      <p:ext uri="{BB962C8B-B14F-4D97-AF65-F5344CB8AC3E}">
        <p14:creationId xmlns:p14="http://schemas.microsoft.com/office/powerpoint/2010/main" val="17439272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Blockchain</a:t>
            </a:r>
            <a:r>
              <a:rPr lang="en-US" dirty="0" smtClean="0"/>
              <a:t> – Post Transaction 3</a:t>
            </a:r>
            <a:endParaRPr lang="en-US" dirty="0"/>
          </a:p>
        </p:txBody>
      </p:sp>
      <p:pic>
        <p:nvPicPr>
          <p:cNvPr id="5" name="Picture 4"/>
          <p:cNvPicPr>
            <a:picLocks noChangeAspect="1"/>
          </p:cNvPicPr>
          <p:nvPr/>
        </p:nvPicPr>
        <p:blipFill>
          <a:blip r:embed="rId2"/>
          <a:stretch>
            <a:fillRect/>
          </a:stretch>
        </p:blipFill>
        <p:spPr>
          <a:xfrm>
            <a:off x="4260425" y="3565032"/>
            <a:ext cx="7093375" cy="2899897"/>
          </a:xfrm>
          <a:prstGeom prst="rect">
            <a:avLst/>
          </a:prstGeom>
        </p:spPr>
      </p:pic>
      <p:pic>
        <p:nvPicPr>
          <p:cNvPr id="6" name="Picture 5"/>
          <p:cNvPicPr>
            <a:picLocks noChangeAspect="1"/>
          </p:cNvPicPr>
          <p:nvPr/>
        </p:nvPicPr>
        <p:blipFill>
          <a:blip r:embed="rId3"/>
          <a:stretch>
            <a:fillRect/>
          </a:stretch>
        </p:blipFill>
        <p:spPr>
          <a:xfrm>
            <a:off x="689823" y="1475334"/>
            <a:ext cx="9049601" cy="2089698"/>
          </a:xfrm>
          <a:prstGeom prst="rect">
            <a:avLst/>
          </a:prstGeom>
        </p:spPr>
      </p:pic>
    </p:spTree>
    <p:extLst>
      <p:ext uri="{BB962C8B-B14F-4D97-AF65-F5344CB8AC3E}">
        <p14:creationId xmlns:p14="http://schemas.microsoft.com/office/powerpoint/2010/main" val="19299634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watch another video…</a:t>
            </a:r>
            <a:endParaRPr lang="en-US" dirty="0"/>
          </a:p>
        </p:txBody>
      </p:sp>
      <p:sp>
        <p:nvSpPr>
          <p:cNvPr id="3" name="Content Placeholder 2"/>
          <p:cNvSpPr>
            <a:spLocks noGrp="1"/>
          </p:cNvSpPr>
          <p:nvPr>
            <p:ph idx="1"/>
          </p:nvPr>
        </p:nvSpPr>
        <p:spPr/>
        <p:txBody>
          <a:bodyPr/>
          <a:lstStyle/>
          <a:p>
            <a:pPr marL="0" indent="0">
              <a:buNone/>
            </a:pPr>
            <a:r>
              <a:rPr lang="en-US" dirty="0"/>
              <a:t>Future Bank Today | Episode 5: </a:t>
            </a:r>
            <a:r>
              <a:rPr lang="en-US" dirty="0" err="1"/>
              <a:t>Blockchain</a:t>
            </a:r>
            <a:r>
              <a:rPr lang="en-US" dirty="0"/>
              <a:t> - The Great Disruptor (8:16) </a:t>
            </a:r>
          </a:p>
          <a:p>
            <a:r>
              <a:rPr lang="en-US" dirty="0">
                <a:hlinkClick r:id="rId2"/>
              </a:rPr>
              <a:t>https://www.youtube.com/watch?v=EHTgqHy-jLk</a:t>
            </a:r>
            <a:endParaRPr lang="en-US" dirty="0"/>
          </a:p>
          <a:p>
            <a:pPr marL="0" indent="0">
              <a:buNone/>
            </a:pPr>
            <a:endParaRPr lang="en-US" dirty="0"/>
          </a:p>
        </p:txBody>
      </p:sp>
    </p:spTree>
    <p:extLst>
      <p:ext uri="{BB962C8B-B14F-4D97-AF65-F5344CB8AC3E}">
        <p14:creationId xmlns:p14="http://schemas.microsoft.com/office/powerpoint/2010/main" val="24791428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477" y="112711"/>
            <a:ext cx="10515600" cy="1325563"/>
          </a:xfrm>
        </p:spPr>
        <p:txBody>
          <a:bodyPr/>
          <a:lstStyle/>
          <a:p>
            <a:r>
              <a:rPr lang="en-US" dirty="0" smtClean="0"/>
              <a:t>Deloitte -</a:t>
            </a:r>
            <a:r>
              <a:rPr lang="en-US" dirty="0" err="1" smtClean="0"/>
              <a:t>Blockchain</a:t>
            </a:r>
            <a:r>
              <a:rPr lang="en-US" dirty="0" smtClean="0"/>
              <a:t>:  How it works </a:t>
            </a:r>
            <a:endParaRPr lang="en-US" dirty="0"/>
          </a:p>
        </p:txBody>
      </p:sp>
      <p:pic>
        <p:nvPicPr>
          <p:cNvPr id="5" name="Picture 4"/>
          <p:cNvPicPr>
            <a:picLocks noChangeAspect="1"/>
          </p:cNvPicPr>
          <p:nvPr/>
        </p:nvPicPr>
        <p:blipFill>
          <a:blip r:embed="rId2"/>
          <a:stretch>
            <a:fillRect/>
          </a:stretch>
        </p:blipFill>
        <p:spPr>
          <a:xfrm>
            <a:off x="192882" y="3639320"/>
            <a:ext cx="3905250" cy="2466975"/>
          </a:xfrm>
          <a:prstGeom prst="rect">
            <a:avLst/>
          </a:prstGeom>
        </p:spPr>
      </p:pic>
      <p:pic>
        <p:nvPicPr>
          <p:cNvPr id="6" name="Picture 5"/>
          <p:cNvPicPr>
            <a:picLocks noChangeAspect="1"/>
          </p:cNvPicPr>
          <p:nvPr/>
        </p:nvPicPr>
        <p:blipFill>
          <a:blip r:embed="rId3"/>
          <a:stretch>
            <a:fillRect/>
          </a:stretch>
        </p:blipFill>
        <p:spPr>
          <a:xfrm>
            <a:off x="4306490" y="1319881"/>
            <a:ext cx="3457575" cy="2619375"/>
          </a:xfrm>
          <a:prstGeom prst="rect">
            <a:avLst/>
          </a:prstGeom>
        </p:spPr>
      </p:pic>
      <p:pic>
        <p:nvPicPr>
          <p:cNvPr id="7" name="Picture 6"/>
          <p:cNvPicPr>
            <a:picLocks noChangeAspect="1"/>
          </p:cNvPicPr>
          <p:nvPr/>
        </p:nvPicPr>
        <p:blipFill>
          <a:blip r:embed="rId4"/>
          <a:stretch>
            <a:fillRect/>
          </a:stretch>
        </p:blipFill>
        <p:spPr>
          <a:xfrm>
            <a:off x="7073015" y="4029284"/>
            <a:ext cx="3438525" cy="2733675"/>
          </a:xfrm>
          <a:prstGeom prst="rect">
            <a:avLst/>
          </a:prstGeom>
        </p:spPr>
      </p:pic>
      <p:pic>
        <p:nvPicPr>
          <p:cNvPr id="9" name="Picture 8"/>
          <p:cNvPicPr>
            <a:picLocks noChangeAspect="1"/>
          </p:cNvPicPr>
          <p:nvPr/>
        </p:nvPicPr>
        <p:blipFill>
          <a:blip r:embed="rId5"/>
          <a:stretch>
            <a:fillRect/>
          </a:stretch>
        </p:blipFill>
        <p:spPr>
          <a:xfrm>
            <a:off x="373856" y="1438274"/>
            <a:ext cx="3800475" cy="1990725"/>
          </a:xfrm>
          <a:prstGeom prst="rect">
            <a:avLst/>
          </a:prstGeom>
        </p:spPr>
      </p:pic>
      <p:pic>
        <p:nvPicPr>
          <p:cNvPr id="10" name="Picture 9"/>
          <p:cNvPicPr>
            <a:picLocks noChangeAspect="1"/>
          </p:cNvPicPr>
          <p:nvPr/>
        </p:nvPicPr>
        <p:blipFill>
          <a:blip r:embed="rId6"/>
          <a:stretch>
            <a:fillRect/>
          </a:stretch>
        </p:blipFill>
        <p:spPr>
          <a:xfrm>
            <a:off x="8302881" y="1425339"/>
            <a:ext cx="3714750" cy="1914525"/>
          </a:xfrm>
          <a:prstGeom prst="rect">
            <a:avLst/>
          </a:prstGeom>
        </p:spPr>
      </p:pic>
      <p:sp>
        <p:nvSpPr>
          <p:cNvPr id="3" name="TextBox 2"/>
          <p:cNvSpPr txBox="1"/>
          <p:nvPr/>
        </p:nvSpPr>
        <p:spPr>
          <a:xfrm>
            <a:off x="373856" y="6211669"/>
            <a:ext cx="7121648" cy="584775"/>
          </a:xfrm>
          <a:prstGeom prst="rect">
            <a:avLst/>
          </a:prstGeom>
          <a:noFill/>
        </p:spPr>
        <p:txBody>
          <a:bodyPr wrap="square" rtlCol="0">
            <a:spAutoFit/>
          </a:bodyPr>
          <a:lstStyle/>
          <a:p>
            <a:r>
              <a:rPr lang="en-US" sz="1600" dirty="0" smtClean="0"/>
              <a:t>Source:  Deloitte, </a:t>
            </a:r>
            <a:r>
              <a:rPr lang="en-US" sz="1600" dirty="0" err="1" smtClean="0"/>
              <a:t>Blockchain</a:t>
            </a:r>
            <a:r>
              <a:rPr lang="en-US" sz="1600" dirty="0"/>
              <a:t>: </a:t>
            </a:r>
            <a:r>
              <a:rPr lang="en-US" sz="1600" dirty="0" err="1"/>
              <a:t>Democratised</a:t>
            </a:r>
            <a:r>
              <a:rPr lang="en-US" sz="1600" dirty="0"/>
              <a:t> trust </a:t>
            </a:r>
          </a:p>
          <a:p>
            <a:r>
              <a:rPr lang="en-US" sz="1600" dirty="0"/>
              <a:t>Distributed ledgers and the future of value </a:t>
            </a:r>
          </a:p>
        </p:txBody>
      </p:sp>
    </p:spTree>
    <p:extLst>
      <p:ext uri="{BB962C8B-B14F-4D97-AF65-F5344CB8AC3E}">
        <p14:creationId xmlns:p14="http://schemas.microsoft.com/office/powerpoint/2010/main" val="40016900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en-US" dirty="0" err="1" smtClean="0"/>
              <a:t>Blockchain</a:t>
            </a:r>
            <a:r>
              <a:rPr lang="en-US" dirty="0" smtClean="0"/>
              <a:t>:  How it works (cont.) </a:t>
            </a:r>
            <a:endParaRPr lang="en-US" dirty="0"/>
          </a:p>
        </p:txBody>
      </p:sp>
      <p:pic>
        <p:nvPicPr>
          <p:cNvPr id="4" name="Content Placeholder 3"/>
          <p:cNvPicPr>
            <a:picLocks noGrp="1" noChangeAspect="1"/>
          </p:cNvPicPr>
          <p:nvPr>
            <p:ph idx="1"/>
          </p:nvPr>
        </p:nvPicPr>
        <p:blipFill>
          <a:blip r:embed="rId2"/>
          <a:stretch>
            <a:fillRect/>
          </a:stretch>
        </p:blipFill>
        <p:spPr>
          <a:xfrm>
            <a:off x="666214" y="1944296"/>
            <a:ext cx="3467100" cy="2800350"/>
          </a:xfrm>
          <a:prstGeom prst="rect">
            <a:avLst/>
          </a:prstGeom>
        </p:spPr>
      </p:pic>
      <p:pic>
        <p:nvPicPr>
          <p:cNvPr id="5" name="Picture 4"/>
          <p:cNvPicPr>
            <a:picLocks noChangeAspect="1"/>
          </p:cNvPicPr>
          <p:nvPr/>
        </p:nvPicPr>
        <p:blipFill>
          <a:blip r:embed="rId3"/>
          <a:stretch>
            <a:fillRect/>
          </a:stretch>
        </p:blipFill>
        <p:spPr>
          <a:xfrm>
            <a:off x="4419600" y="3344471"/>
            <a:ext cx="3352800" cy="2495550"/>
          </a:xfrm>
          <a:prstGeom prst="rect">
            <a:avLst/>
          </a:prstGeom>
        </p:spPr>
      </p:pic>
      <p:pic>
        <p:nvPicPr>
          <p:cNvPr id="6" name="Picture 5"/>
          <p:cNvPicPr>
            <a:picLocks noChangeAspect="1"/>
          </p:cNvPicPr>
          <p:nvPr/>
        </p:nvPicPr>
        <p:blipFill>
          <a:blip r:embed="rId4"/>
          <a:stretch>
            <a:fillRect/>
          </a:stretch>
        </p:blipFill>
        <p:spPr>
          <a:xfrm>
            <a:off x="8149912" y="2039546"/>
            <a:ext cx="3619500" cy="2609850"/>
          </a:xfrm>
          <a:prstGeom prst="rect">
            <a:avLst/>
          </a:prstGeom>
        </p:spPr>
      </p:pic>
      <p:sp>
        <p:nvSpPr>
          <p:cNvPr id="7" name="TextBox 6"/>
          <p:cNvSpPr txBox="1"/>
          <p:nvPr/>
        </p:nvSpPr>
        <p:spPr>
          <a:xfrm>
            <a:off x="425371" y="6106041"/>
            <a:ext cx="9736060" cy="584775"/>
          </a:xfrm>
          <a:prstGeom prst="rect">
            <a:avLst/>
          </a:prstGeom>
          <a:noFill/>
        </p:spPr>
        <p:txBody>
          <a:bodyPr wrap="square" rtlCol="0">
            <a:spAutoFit/>
          </a:bodyPr>
          <a:lstStyle/>
          <a:p>
            <a:r>
              <a:rPr lang="en-US" sz="1600" dirty="0" smtClean="0"/>
              <a:t>Source:  Deloitte, </a:t>
            </a:r>
            <a:r>
              <a:rPr lang="en-US" sz="1600" dirty="0" err="1" smtClean="0"/>
              <a:t>Blockchain</a:t>
            </a:r>
            <a:r>
              <a:rPr lang="en-US" sz="1600" dirty="0"/>
              <a:t>: </a:t>
            </a:r>
            <a:r>
              <a:rPr lang="en-US" sz="1600" dirty="0" err="1"/>
              <a:t>Democratised</a:t>
            </a:r>
            <a:r>
              <a:rPr lang="en-US" sz="1600" dirty="0"/>
              <a:t> trust </a:t>
            </a:r>
          </a:p>
          <a:p>
            <a:r>
              <a:rPr lang="en-US" sz="1600" dirty="0"/>
              <a:t>Distributed ledgers and the future of value </a:t>
            </a:r>
          </a:p>
        </p:txBody>
      </p:sp>
    </p:spTree>
    <p:extLst>
      <p:ext uri="{BB962C8B-B14F-4D97-AF65-F5344CB8AC3E}">
        <p14:creationId xmlns:p14="http://schemas.microsoft.com/office/powerpoint/2010/main" val="28618473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Blockchain</a:t>
            </a:r>
            <a:r>
              <a:rPr lang="en-US" dirty="0" smtClean="0"/>
              <a:t> often works best when:  </a:t>
            </a:r>
            <a:endParaRPr lang="en-US" dirty="0"/>
          </a:p>
        </p:txBody>
      </p:sp>
      <p:pic>
        <p:nvPicPr>
          <p:cNvPr id="4" name="Picture 3"/>
          <p:cNvPicPr>
            <a:picLocks noChangeAspect="1"/>
          </p:cNvPicPr>
          <p:nvPr/>
        </p:nvPicPr>
        <p:blipFill>
          <a:blip r:embed="rId2"/>
          <a:stretch>
            <a:fillRect/>
          </a:stretch>
        </p:blipFill>
        <p:spPr>
          <a:xfrm>
            <a:off x="838200" y="1288038"/>
            <a:ext cx="7455794" cy="5236130"/>
          </a:xfrm>
          <a:prstGeom prst="rect">
            <a:avLst/>
          </a:prstGeom>
        </p:spPr>
      </p:pic>
      <p:sp>
        <p:nvSpPr>
          <p:cNvPr id="5" name="TextBox 4"/>
          <p:cNvSpPr txBox="1"/>
          <p:nvPr/>
        </p:nvSpPr>
        <p:spPr>
          <a:xfrm>
            <a:off x="7792976" y="6121517"/>
            <a:ext cx="4282483" cy="584775"/>
          </a:xfrm>
          <a:prstGeom prst="rect">
            <a:avLst/>
          </a:prstGeom>
          <a:noFill/>
        </p:spPr>
        <p:txBody>
          <a:bodyPr wrap="square" rtlCol="0">
            <a:spAutoFit/>
          </a:bodyPr>
          <a:lstStyle/>
          <a:p>
            <a:r>
              <a:rPr lang="en-US" sz="1600" dirty="0" smtClean="0"/>
              <a:t>Source:  Deloitte, </a:t>
            </a:r>
            <a:r>
              <a:rPr lang="en-US" sz="1600" dirty="0" err="1" smtClean="0"/>
              <a:t>Blockchain</a:t>
            </a:r>
            <a:r>
              <a:rPr lang="en-US" sz="1600" dirty="0"/>
              <a:t>: </a:t>
            </a:r>
            <a:r>
              <a:rPr lang="en-US" sz="1600" dirty="0" err="1"/>
              <a:t>Democratised</a:t>
            </a:r>
            <a:r>
              <a:rPr lang="en-US" sz="1600" dirty="0"/>
              <a:t> trust </a:t>
            </a:r>
          </a:p>
          <a:p>
            <a:r>
              <a:rPr lang="en-US" sz="1600" dirty="0"/>
              <a:t>Distributed ledgers and the future of value </a:t>
            </a:r>
          </a:p>
        </p:txBody>
      </p:sp>
    </p:spTree>
    <p:extLst>
      <p:ext uri="{BB962C8B-B14F-4D97-AF65-F5344CB8AC3E}">
        <p14:creationId xmlns:p14="http://schemas.microsoft.com/office/powerpoint/2010/main" val="13680774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119992" y="203446"/>
            <a:ext cx="6800515" cy="6611939"/>
          </a:xfrm>
          <a:prstGeom prst="rect">
            <a:avLst/>
          </a:prstGeom>
        </p:spPr>
      </p:pic>
      <p:sp>
        <p:nvSpPr>
          <p:cNvPr id="3" name="TextBox 2"/>
          <p:cNvSpPr txBox="1"/>
          <p:nvPr/>
        </p:nvSpPr>
        <p:spPr>
          <a:xfrm>
            <a:off x="7920506" y="5956175"/>
            <a:ext cx="4271493" cy="584775"/>
          </a:xfrm>
          <a:prstGeom prst="rect">
            <a:avLst/>
          </a:prstGeom>
          <a:noFill/>
        </p:spPr>
        <p:txBody>
          <a:bodyPr wrap="square" rtlCol="0">
            <a:spAutoFit/>
          </a:bodyPr>
          <a:lstStyle/>
          <a:p>
            <a:r>
              <a:rPr lang="en-US" sz="1600" dirty="0" smtClean="0"/>
              <a:t>Source:  Deloitte, </a:t>
            </a:r>
            <a:r>
              <a:rPr lang="en-US" sz="1600" dirty="0" err="1" smtClean="0"/>
              <a:t>Blockchain</a:t>
            </a:r>
            <a:r>
              <a:rPr lang="en-US" sz="1600" dirty="0"/>
              <a:t>: </a:t>
            </a:r>
            <a:r>
              <a:rPr lang="en-US" sz="1600" dirty="0" err="1"/>
              <a:t>Democratised</a:t>
            </a:r>
            <a:r>
              <a:rPr lang="en-US" sz="1600" dirty="0"/>
              <a:t> trust </a:t>
            </a:r>
          </a:p>
          <a:p>
            <a:r>
              <a:rPr lang="en-US" sz="1600" dirty="0"/>
              <a:t>Distributed ledgers and the future of value </a:t>
            </a:r>
          </a:p>
        </p:txBody>
      </p:sp>
    </p:spTree>
    <p:extLst>
      <p:ext uri="{BB962C8B-B14F-4D97-AF65-F5344CB8AC3E}">
        <p14:creationId xmlns:p14="http://schemas.microsoft.com/office/powerpoint/2010/main" val="21322849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Distributed Databases</a:t>
            </a:r>
            <a:endParaRPr lang="en-US" dirty="0"/>
          </a:p>
        </p:txBody>
      </p:sp>
      <p:sp>
        <p:nvSpPr>
          <p:cNvPr id="3" name="Content Placeholder 2"/>
          <p:cNvSpPr>
            <a:spLocks noGrp="1"/>
          </p:cNvSpPr>
          <p:nvPr>
            <p:ph idx="1"/>
          </p:nvPr>
        </p:nvSpPr>
        <p:spPr>
          <a:xfrm>
            <a:off x="838200" y="1428750"/>
            <a:ext cx="10515600" cy="4748213"/>
          </a:xfrm>
        </p:spPr>
        <p:txBody>
          <a:bodyPr>
            <a:normAutofit fontScale="92500" lnSpcReduction="20000"/>
          </a:bodyPr>
          <a:lstStyle/>
          <a:p>
            <a:r>
              <a:rPr lang="en-US" b="1" dirty="0" err="1"/>
              <a:t>Blockchain</a:t>
            </a:r>
            <a:r>
              <a:rPr lang="en-US" b="1" dirty="0"/>
              <a:t> technology — a very special kind of Distributed Database</a:t>
            </a:r>
            <a:endParaRPr lang="en-US" dirty="0"/>
          </a:p>
          <a:p>
            <a:r>
              <a:rPr lang="en-US" dirty="0" smtClean="0"/>
              <a:t>What </a:t>
            </a:r>
            <a:r>
              <a:rPr lang="en-US" dirty="0"/>
              <a:t>is the difference between “</a:t>
            </a:r>
            <a:r>
              <a:rPr lang="en-US" dirty="0" err="1"/>
              <a:t>blockchain</a:t>
            </a:r>
            <a:r>
              <a:rPr lang="en-US" dirty="0"/>
              <a:t> technology” and “distributed ledger </a:t>
            </a:r>
            <a:r>
              <a:rPr lang="en-US" dirty="0" smtClean="0"/>
              <a:t>technology?”</a:t>
            </a:r>
          </a:p>
          <a:p>
            <a:pPr lvl="1"/>
            <a:r>
              <a:rPr lang="en-US" dirty="0" smtClean="0"/>
              <a:t> </a:t>
            </a:r>
            <a:r>
              <a:rPr lang="en-US" dirty="0"/>
              <a:t>So let’s clarify the conceptual &amp; vocabulary issues that we have here.</a:t>
            </a:r>
          </a:p>
          <a:p>
            <a:endParaRPr lang="en-US" dirty="0"/>
          </a:p>
          <a:p>
            <a:r>
              <a:rPr lang="en-US" b="1" dirty="0"/>
              <a:t>Centralized relational databases</a:t>
            </a:r>
            <a:endParaRPr lang="en-US" dirty="0"/>
          </a:p>
          <a:p>
            <a:r>
              <a:rPr lang="en-US" u="sng" dirty="0"/>
              <a:t>Relational databases</a:t>
            </a:r>
            <a:r>
              <a:rPr lang="en-US" dirty="0"/>
              <a:t> (RDBMS) organize data in tables and use the SQL query language. They became the norm in the 80s. Even if their architecture evolved in complexity over time (n-tier, distributed processing, etc.) they remain essentially centralized i.e. located, stored, and maintained in a single location. This category represent more than 90% of the database market in terms of revenues and includes the most well-known vendors and systems: MySQL, Oracle, Microsoft SQL Server, IBM DB2, SAP, </a:t>
            </a:r>
            <a:r>
              <a:rPr lang="en-US" dirty="0" err="1"/>
              <a:t>PostgreSQL</a:t>
            </a:r>
            <a:r>
              <a:rPr lang="en-US" dirty="0"/>
              <a:t>, SQLite, Teradata, etc.</a:t>
            </a:r>
          </a:p>
          <a:p>
            <a:endParaRPr lang="en-US" dirty="0"/>
          </a:p>
        </p:txBody>
      </p:sp>
      <p:sp>
        <p:nvSpPr>
          <p:cNvPr id="4" name="TextBox 3"/>
          <p:cNvSpPr txBox="1"/>
          <p:nvPr/>
        </p:nvSpPr>
        <p:spPr>
          <a:xfrm>
            <a:off x="695459" y="6048175"/>
            <a:ext cx="9890975" cy="646331"/>
          </a:xfrm>
          <a:prstGeom prst="rect">
            <a:avLst/>
          </a:prstGeom>
          <a:noFill/>
        </p:spPr>
        <p:txBody>
          <a:bodyPr wrap="square" rtlCol="0">
            <a:spAutoFit/>
          </a:bodyPr>
          <a:lstStyle/>
          <a:p>
            <a:r>
              <a:rPr lang="en-US" dirty="0" smtClean="0"/>
              <a:t>Source: https</a:t>
            </a:r>
            <a:r>
              <a:rPr lang="en-US" dirty="0"/>
              <a:t>://medium.com/@sbmeunier/blockchain-technology-a-very-special-kind-of-distributed-database-e63d00781118</a:t>
            </a:r>
          </a:p>
        </p:txBody>
      </p:sp>
    </p:spTree>
    <p:extLst>
      <p:ext uri="{BB962C8B-B14F-4D97-AF65-F5344CB8AC3E}">
        <p14:creationId xmlns:p14="http://schemas.microsoft.com/office/powerpoint/2010/main" val="14259426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Blockchain</a:t>
            </a:r>
            <a:r>
              <a:rPr lang="en-US" dirty="0" smtClean="0"/>
              <a:t> Activity Overview</a:t>
            </a:r>
            <a:endParaRPr lang="en-US" dirty="0"/>
          </a:p>
        </p:txBody>
      </p:sp>
      <p:sp>
        <p:nvSpPr>
          <p:cNvPr id="3" name="Content Placeholder 2"/>
          <p:cNvSpPr>
            <a:spLocks noGrp="1"/>
          </p:cNvSpPr>
          <p:nvPr>
            <p:ph idx="1"/>
          </p:nvPr>
        </p:nvSpPr>
        <p:spPr/>
        <p:txBody>
          <a:bodyPr>
            <a:normAutofit/>
          </a:bodyPr>
          <a:lstStyle/>
          <a:p>
            <a:r>
              <a:rPr lang="en-US" dirty="0" smtClean="0"/>
              <a:t>Overview</a:t>
            </a:r>
          </a:p>
          <a:p>
            <a:r>
              <a:rPr lang="en-US" dirty="0" smtClean="0"/>
              <a:t>Traditional Ledgers</a:t>
            </a:r>
          </a:p>
          <a:p>
            <a:pPr lvl="1"/>
            <a:r>
              <a:rPr lang="en-US" dirty="0" smtClean="0"/>
              <a:t>Transactions</a:t>
            </a:r>
          </a:p>
          <a:p>
            <a:pPr lvl="1"/>
            <a:r>
              <a:rPr lang="en-US" dirty="0" smtClean="0"/>
              <a:t>Traditional Ledger System Diagram</a:t>
            </a:r>
          </a:p>
          <a:p>
            <a:r>
              <a:rPr lang="en-US" dirty="0" smtClean="0"/>
              <a:t>Distributed Ledgers</a:t>
            </a:r>
          </a:p>
          <a:p>
            <a:pPr lvl="1"/>
            <a:r>
              <a:rPr lang="en-US" dirty="0" smtClean="0"/>
              <a:t>Transactions</a:t>
            </a:r>
          </a:p>
          <a:p>
            <a:pPr lvl="1"/>
            <a:r>
              <a:rPr lang="en-US" dirty="0" smtClean="0"/>
              <a:t>Distributed Ledger System Diagram</a:t>
            </a:r>
          </a:p>
          <a:p>
            <a:pPr lvl="1"/>
            <a:r>
              <a:rPr lang="en-US" dirty="0" smtClean="0"/>
              <a:t>Block Verifications</a:t>
            </a:r>
          </a:p>
          <a:p>
            <a:r>
              <a:rPr lang="en-US" dirty="0" smtClean="0"/>
              <a:t>Discussion</a:t>
            </a:r>
          </a:p>
        </p:txBody>
      </p:sp>
    </p:spTree>
    <p:extLst>
      <p:ext uri="{BB962C8B-B14F-4D97-AF65-F5344CB8AC3E}">
        <p14:creationId xmlns:p14="http://schemas.microsoft.com/office/powerpoint/2010/main" val="39688709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08000"/>
          </a:xfrm>
        </p:spPr>
        <p:txBody>
          <a:bodyPr>
            <a:normAutofit fontScale="90000"/>
          </a:bodyPr>
          <a:lstStyle/>
          <a:p>
            <a:r>
              <a:rPr lang="en-US" dirty="0" smtClean="0"/>
              <a:t>Distributed Databases</a:t>
            </a:r>
            <a:endParaRPr lang="en-US" dirty="0"/>
          </a:p>
        </p:txBody>
      </p:sp>
      <p:sp>
        <p:nvSpPr>
          <p:cNvPr id="3" name="Content Placeholder 2"/>
          <p:cNvSpPr>
            <a:spLocks noGrp="1"/>
          </p:cNvSpPr>
          <p:nvPr>
            <p:ph idx="1"/>
          </p:nvPr>
        </p:nvSpPr>
        <p:spPr>
          <a:xfrm>
            <a:off x="838199" y="1031874"/>
            <a:ext cx="11052175" cy="5021196"/>
          </a:xfrm>
        </p:spPr>
        <p:txBody>
          <a:bodyPr>
            <a:normAutofit fontScale="70000" lnSpcReduction="20000"/>
          </a:bodyPr>
          <a:lstStyle/>
          <a:p>
            <a:pPr marL="0" indent="0">
              <a:buNone/>
            </a:pPr>
            <a:r>
              <a:rPr lang="en-US" dirty="0" smtClean="0"/>
              <a:t>Databases </a:t>
            </a:r>
            <a:r>
              <a:rPr lang="en-US" dirty="0"/>
              <a:t>are distributed (DDBMS) when the storage devices are not all attached to a common processing unit such as the CPU, but are spread across a network. With the development of the internet, businesses needed solutions that could process huge amounts of structured &amp; unstructured data, and that could scale across networks. DDBMS use consensus mechanisms to ensure fault-tolerant communications, and provide concurrency control through locking and/or time-stamping mechanisms. They come in different technology forms:</a:t>
            </a:r>
          </a:p>
          <a:p>
            <a:r>
              <a:rPr lang="en-US" b="1" dirty="0"/>
              <a:t>1. Peer network node data stores</a:t>
            </a:r>
            <a:r>
              <a:rPr lang="en-US" dirty="0"/>
              <a:t> are systems allowing users to replicate and share files across a network leveraging peer-to-peer protocols such as: </a:t>
            </a:r>
            <a:r>
              <a:rPr lang="en-US" dirty="0" err="1"/>
              <a:t>BitTorrent</a:t>
            </a:r>
            <a:r>
              <a:rPr lang="en-US" dirty="0"/>
              <a:t>, NNTP, </a:t>
            </a:r>
            <a:r>
              <a:rPr lang="en-US" dirty="0" err="1"/>
              <a:t>Freenet</a:t>
            </a:r>
            <a:r>
              <a:rPr lang="en-US" dirty="0"/>
              <a:t>, </a:t>
            </a:r>
            <a:r>
              <a:rPr lang="en-US" dirty="0" err="1"/>
              <a:t>Mnet</a:t>
            </a:r>
            <a:r>
              <a:rPr lang="en-US" dirty="0"/>
              <a:t>, etc.</a:t>
            </a:r>
          </a:p>
          <a:p>
            <a:r>
              <a:rPr lang="en-US" b="1" dirty="0"/>
              <a:t>2. Distributed SQL data warehouses </a:t>
            </a:r>
            <a:r>
              <a:rPr lang="en-US" dirty="0"/>
              <a:t>are systems designed by the major vendors (Microsoft, Oracle, SAP, IBM, etc.) to allow for the massively parallel processing of analytics-oriented tasks.</a:t>
            </a:r>
          </a:p>
          <a:p>
            <a:r>
              <a:rPr lang="en-US" b="1" dirty="0"/>
              <a:t>3. </a:t>
            </a:r>
            <a:r>
              <a:rPr lang="en-US" b="1" dirty="0" err="1"/>
              <a:t>Hadoop</a:t>
            </a:r>
            <a:r>
              <a:rPr lang="en-US" dirty="0"/>
              <a:t> is an open-source software framework for storing data and running applications on clusters of commodity hardware. It provides massive storage for any kind of data, enormous processing power and the ability to handle virtually limitless concurrent tasks.</a:t>
            </a:r>
          </a:p>
          <a:p>
            <a:r>
              <a:rPr lang="en-US" b="1" dirty="0"/>
              <a:t>4. </a:t>
            </a:r>
            <a:r>
              <a:rPr lang="en-US" b="1" dirty="0" err="1"/>
              <a:t>NoSQL</a:t>
            </a:r>
            <a:r>
              <a:rPr lang="en-US" b="1" dirty="0"/>
              <a:t> </a:t>
            </a:r>
            <a:r>
              <a:rPr lang="en-US" dirty="0"/>
              <a:t>databases are non-relational DDBMS, horizontally scalable, designed for real-time web applications. The most well-known solutions are: </a:t>
            </a:r>
            <a:r>
              <a:rPr lang="en-US" dirty="0" err="1"/>
              <a:t>MarkLogic</a:t>
            </a:r>
            <a:r>
              <a:rPr lang="en-US" dirty="0"/>
              <a:t>, </a:t>
            </a:r>
            <a:r>
              <a:rPr lang="en-US" dirty="0" err="1"/>
              <a:t>MongoDB</a:t>
            </a:r>
            <a:r>
              <a:rPr lang="en-US" dirty="0"/>
              <a:t>, </a:t>
            </a:r>
            <a:r>
              <a:rPr lang="en-US" dirty="0" err="1"/>
              <a:t>Datastax</a:t>
            </a:r>
            <a:r>
              <a:rPr lang="en-US" dirty="0"/>
              <a:t>, Apache Cassandra, </a:t>
            </a:r>
            <a:r>
              <a:rPr lang="en-US" dirty="0" err="1"/>
              <a:t>Redis</a:t>
            </a:r>
            <a:r>
              <a:rPr lang="en-US" dirty="0"/>
              <a:t>, </a:t>
            </a:r>
            <a:r>
              <a:rPr lang="en-US" dirty="0" err="1"/>
              <a:t>Riak</a:t>
            </a:r>
            <a:r>
              <a:rPr lang="en-US" dirty="0"/>
              <a:t>, Google </a:t>
            </a:r>
            <a:r>
              <a:rPr lang="en-US" dirty="0" err="1"/>
              <a:t>BigTable</a:t>
            </a:r>
            <a:r>
              <a:rPr lang="en-US" dirty="0"/>
              <a:t> and </a:t>
            </a:r>
            <a:r>
              <a:rPr lang="en-US" dirty="0" err="1"/>
              <a:t>CouchDB</a:t>
            </a:r>
            <a:r>
              <a:rPr lang="en-US" dirty="0"/>
              <a:t>.</a:t>
            </a:r>
          </a:p>
          <a:p>
            <a:r>
              <a:rPr lang="en-US" b="1" dirty="0"/>
              <a:t>5. </a:t>
            </a:r>
            <a:r>
              <a:rPr lang="en-US" b="1" dirty="0" err="1"/>
              <a:t>NewSQL</a:t>
            </a:r>
            <a:r>
              <a:rPr lang="en-US" dirty="0"/>
              <a:t> databases are relational DDBMS designed to combine the best of relational databases &amp; </a:t>
            </a:r>
            <a:r>
              <a:rPr lang="en-US" dirty="0" err="1"/>
              <a:t>NoSQL</a:t>
            </a:r>
            <a:r>
              <a:rPr lang="en-US" dirty="0"/>
              <a:t> databases properties (horizontal scalability &amp; distributed processing). Examples: Google Spanner, </a:t>
            </a:r>
            <a:r>
              <a:rPr lang="en-US" dirty="0" err="1"/>
              <a:t>Clustrix</a:t>
            </a:r>
            <a:r>
              <a:rPr lang="en-US" dirty="0"/>
              <a:t>, </a:t>
            </a:r>
            <a:r>
              <a:rPr lang="en-US" dirty="0" err="1"/>
              <a:t>VoltDB</a:t>
            </a:r>
            <a:r>
              <a:rPr lang="en-US" dirty="0"/>
              <a:t>, </a:t>
            </a:r>
            <a:r>
              <a:rPr lang="en-US" dirty="0" err="1"/>
              <a:t>MemSQL</a:t>
            </a:r>
            <a:r>
              <a:rPr lang="en-US" dirty="0"/>
              <a:t>, </a:t>
            </a:r>
            <a:r>
              <a:rPr lang="en-US" dirty="0" err="1"/>
              <a:t>Pivotal’s</a:t>
            </a:r>
            <a:r>
              <a:rPr lang="en-US" dirty="0"/>
              <a:t> </a:t>
            </a:r>
            <a:r>
              <a:rPr lang="en-US" dirty="0" err="1"/>
              <a:t>GemFire</a:t>
            </a:r>
            <a:r>
              <a:rPr lang="en-US" dirty="0"/>
              <a:t> XD, </a:t>
            </a:r>
            <a:r>
              <a:rPr lang="en-US" dirty="0" err="1"/>
              <a:t>NuoDB</a:t>
            </a:r>
            <a:r>
              <a:rPr lang="en-US" dirty="0"/>
              <a:t> and </a:t>
            </a:r>
            <a:r>
              <a:rPr lang="en-US" dirty="0" err="1"/>
              <a:t>Trafodion</a:t>
            </a:r>
            <a:r>
              <a:rPr lang="en-US" dirty="0"/>
              <a:t>.</a:t>
            </a:r>
          </a:p>
          <a:p>
            <a:endParaRPr lang="en-US" dirty="0"/>
          </a:p>
        </p:txBody>
      </p:sp>
      <p:sp>
        <p:nvSpPr>
          <p:cNvPr id="4" name="TextBox 3"/>
          <p:cNvSpPr txBox="1"/>
          <p:nvPr/>
        </p:nvSpPr>
        <p:spPr>
          <a:xfrm>
            <a:off x="695459" y="6048175"/>
            <a:ext cx="9890975" cy="646331"/>
          </a:xfrm>
          <a:prstGeom prst="rect">
            <a:avLst/>
          </a:prstGeom>
          <a:noFill/>
        </p:spPr>
        <p:txBody>
          <a:bodyPr wrap="square" rtlCol="0">
            <a:spAutoFit/>
          </a:bodyPr>
          <a:lstStyle/>
          <a:p>
            <a:r>
              <a:rPr lang="en-US" dirty="0" smtClean="0"/>
              <a:t>Source: https</a:t>
            </a:r>
            <a:r>
              <a:rPr lang="en-US" dirty="0"/>
              <a:t>://medium.com/@sbmeunier/blockchain-technology-a-very-special-kind-of-distributed-database-e63d00781118</a:t>
            </a:r>
          </a:p>
        </p:txBody>
      </p:sp>
    </p:spTree>
    <p:extLst>
      <p:ext uri="{BB962C8B-B14F-4D97-AF65-F5344CB8AC3E}">
        <p14:creationId xmlns:p14="http://schemas.microsoft.com/office/powerpoint/2010/main" val="37191233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8950" y="222251"/>
            <a:ext cx="10515600" cy="396874"/>
          </a:xfrm>
        </p:spPr>
        <p:txBody>
          <a:bodyPr>
            <a:normAutofit fontScale="90000"/>
          </a:bodyPr>
          <a:lstStyle/>
          <a:p>
            <a:r>
              <a:rPr lang="en-US" dirty="0" smtClean="0"/>
              <a:t>Distributed Ledgers</a:t>
            </a:r>
            <a:endParaRPr lang="en-US" dirty="0"/>
          </a:p>
        </p:txBody>
      </p:sp>
      <p:sp>
        <p:nvSpPr>
          <p:cNvPr id="3" name="Content Placeholder 2"/>
          <p:cNvSpPr>
            <a:spLocks noGrp="1"/>
          </p:cNvSpPr>
          <p:nvPr>
            <p:ph idx="1"/>
          </p:nvPr>
        </p:nvSpPr>
        <p:spPr>
          <a:xfrm>
            <a:off x="587375" y="984250"/>
            <a:ext cx="11033125" cy="5508625"/>
          </a:xfrm>
        </p:spPr>
        <p:txBody>
          <a:bodyPr>
            <a:normAutofit fontScale="70000" lnSpcReduction="20000"/>
          </a:bodyPr>
          <a:lstStyle/>
          <a:p>
            <a:r>
              <a:rPr lang="en-US" b="1" dirty="0"/>
              <a:t>6. Distributed Ledgers (DL)</a:t>
            </a:r>
            <a:r>
              <a:rPr lang="en-US" dirty="0"/>
              <a:t> are DDBMS that leverage cryptography to provide a decentralized multi-version concurrency control mechanism and to maintain consensus about the existence and status of shared facts in trustless environments (i.e. when the participants hosting the shared database are independent actors that don’t trust each other). Consensus is not a unique feature of DL per se: other distributed databases also use consensus algorithms such as </a:t>
            </a:r>
            <a:r>
              <a:rPr lang="en-US" u="sng" dirty="0" err="1"/>
              <a:t>Paxos</a:t>
            </a:r>
            <a:r>
              <a:rPr lang="en-US" dirty="0"/>
              <a:t> or Raft. Same for immutability: immutable databases exist outside DL (Google HDFS, Zebra, </a:t>
            </a:r>
            <a:r>
              <a:rPr lang="en-US" dirty="0" err="1"/>
              <a:t>CouchDB</a:t>
            </a:r>
            <a:r>
              <a:rPr lang="en-US" dirty="0"/>
              <a:t>, </a:t>
            </a:r>
            <a:r>
              <a:rPr lang="en-US" dirty="0" err="1"/>
              <a:t>Datomic</a:t>
            </a:r>
            <a:r>
              <a:rPr lang="en-US" dirty="0"/>
              <a:t>, etc.). The two differentiators of DL in my opinion: (a) the control of the read/write access is truly decentralized and not logically centralized as for other distributed databases, and corollary (b) the ability to secure transactions in competing environments, without trusted third parties. Some people call this category “shared ledgers” but I prefer the term “distributed” because shared can mean “divided/split”.</a:t>
            </a:r>
          </a:p>
          <a:p>
            <a:r>
              <a:rPr lang="en-US" b="1" dirty="0"/>
              <a:t>6.1. </a:t>
            </a:r>
            <a:r>
              <a:rPr lang="en-US" dirty="0"/>
              <a:t>The </a:t>
            </a:r>
            <a:r>
              <a:rPr lang="en-US" u="sng" dirty="0" err="1"/>
              <a:t>Bitcoin</a:t>
            </a:r>
            <a:r>
              <a:rPr lang="en-US" dirty="0"/>
              <a:t> system was the first instance of DL, designed for one purpose: peer-to-peer </a:t>
            </a:r>
            <a:r>
              <a:rPr lang="en-US" dirty="0" err="1"/>
              <a:t>bitcoin</a:t>
            </a:r>
            <a:r>
              <a:rPr lang="en-US" dirty="0"/>
              <a:t> (</a:t>
            </a:r>
            <a:r>
              <a:rPr lang="en-US" dirty="0" err="1"/>
              <a:t>cryptocurrency</a:t>
            </a:r>
            <a:r>
              <a:rPr lang="en-US" dirty="0"/>
              <a:t>) payments. To avoid double spending, </a:t>
            </a:r>
            <a:r>
              <a:rPr lang="en-US" dirty="0" err="1"/>
              <a:t>Bitcoin</a:t>
            </a:r>
            <a:r>
              <a:rPr lang="en-US" dirty="0"/>
              <a:t> uses chained blocks of data (hence the “block chain”) and a proof of work consensus among other mechanisms. </a:t>
            </a:r>
            <a:r>
              <a:rPr lang="en-US" dirty="0" err="1"/>
              <a:t>Bitcoin</a:t>
            </a:r>
            <a:r>
              <a:rPr lang="en-US" dirty="0"/>
              <a:t> is censorship resistant, its key features are: byzantine-fault tolerant, pseudo-anonymity, auditability (public), immutability, accountability (time-stamping) and non-repudiation (signature) at transaction level.</a:t>
            </a:r>
          </a:p>
          <a:p>
            <a:r>
              <a:rPr lang="en-US" b="1" dirty="0"/>
              <a:t>6.2. </a:t>
            </a:r>
            <a:r>
              <a:rPr lang="en-US" dirty="0"/>
              <a:t>Some systems are inspired by or somehow close to the </a:t>
            </a:r>
            <a:r>
              <a:rPr lang="en-US" dirty="0" err="1"/>
              <a:t>Bitcoin</a:t>
            </a:r>
            <a:r>
              <a:rPr lang="en-US" dirty="0"/>
              <a:t> system. They usually implement most of its features, but not all or with different characteristics. For instance:</a:t>
            </a:r>
          </a:p>
          <a:p>
            <a:pPr lvl="0"/>
            <a:r>
              <a:rPr lang="en-US" dirty="0"/>
              <a:t>Other </a:t>
            </a:r>
            <a:r>
              <a:rPr lang="en-US" dirty="0" err="1"/>
              <a:t>cryptocurrencies</a:t>
            </a:r>
            <a:r>
              <a:rPr lang="en-US" dirty="0"/>
              <a:t> implement privacy mechanisms (</a:t>
            </a:r>
            <a:r>
              <a:rPr lang="en-US" dirty="0" err="1"/>
              <a:t>Zcash</a:t>
            </a:r>
            <a:r>
              <a:rPr lang="en-US" dirty="0"/>
              <a:t>), or different consensus protocols such as Proof of stake, Proof of burn, etc.</a:t>
            </a:r>
          </a:p>
          <a:p>
            <a:pPr lvl="0"/>
            <a:r>
              <a:rPr lang="en-US" u="sng" dirty="0" err="1"/>
              <a:t>Ethereum</a:t>
            </a:r>
            <a:r>
              <a:rPr lang="en-US" dirty="0"/>
              <a:t> share many of </a:t>
            </a:r>
            <a:r>
              <a:rPr lang="en-US" dirty="0" err="1"/>
              <a:t>Bitcoin</a:t>
            </a:r>
            <a:r>
              <a:rPr lang="en-US" dirty="0"/>
              <a:t> features but is designed to execute programmable transactions (smart contracts)</a:t>
            </a:r>
          </a:p>
          <a:p>
            <a:pPr marL="0" indent="0">
              <a:buNone/>
            </a:pPr>
            <a:endParaRPr lang="en-US" dirty="0"/>
          </a:p>
          <a:p>
            <a:endParaRPr lang="en-US" dirty="0"/>
          </a:p>
        </p:txBody>
      </p:sp>
      <p:sp>
        <p:nvSpPr>
          <p:cNvPr id="4" name="TextBox 3"/>
          <p:cNvSpPr txBox="1"/>
          <p:nvPr/>
        </p:nvSpPr>
        <p:spPr>
          <a:xfrm>
            <a:off x="695459" y="6048175"/>
            <a:ext cx="9890975" cy="646331"/>
          </a:xfrm>
          <a:prstGeom prst="rect">
            <a:avLst/>
          </a:prstGeom>
          <a:noFill/>
        </p:spPr>
        <p:txBody>
          <a:bodyPr wrap="square" rtlCol="0">
            <a:spAutoFit/>
          </a:bodyPr>
          <a:lstStyle/>
          <a:p>
            <a:r>
              <a:rPr lang="en-US" dirty="0" smtClean="0"/>
              <a:t>Source: https</a:t>
            </a:r>
            <a:r>
              <a:rPr lang="en-US" dirty="0"/>
              <a:t>://medium.com/@sbmeunier/blockchain-technology-a-very-special-kind-of-distributed-database-e63d00781118</a:t>
            </a:r>
          </a:p>
        </p:txBody>
      </p:sp>
    </p:spTree>
    <p:extLst>
      <p:ext uri="{BB962C8B-B14F-4D97-AF65-F5344CB8AC3E}">
        <p14:creationId xmlns:p14="http://schemas.microsoft.com/office/powerpoint/2010/main" val="2589893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Relational vs. Non-Relational Databases</a:t>
            </a:r>
            <a:endParaRPr lang="en-US" dirty="0"/>
          </a:p>
        </p:txBody>
      </p:sp>
      <p:pic>
        <p:nvPicPr>
          <p:cNvPr id="4" name="Content Placeholder 3" descr="Untitled-picture.png"/>
          <p:cNvPicPr>
            <a:picLocks noGrp="1" noChangeAspect="1"/>
          </p:cNvPicPr>
          <p:nvPr>
            <p:ph idx="1"/>
          </p:nvPr>
        </p:nvPicPr>
        <p:blipFill>
          <a:blip r:embed="rId2">
            <a:extLst>
              <a:ext uri="{28A0092B-C50C-407E-A947-70E740481C1C}">
                <a14:useLocalDpi xmlns:a14="http://schemas.microsoft.com/office/drawing/2010/main" val="0"/>
              </a:ext>
            </a:extLst>
          </a:blip>
          <a:srcRect t="6953" b="6953"/>
          <a:stretch>
            <a:fillRect/>
          </a:stretch>
        </p:blipFill>
        <p:spPr>
          <a:xfrm>
            <a:off x="838200" y="1421282"/>
            <a:ext cx="10515600" cy="4446588"/>
          </a:xfrm>
        </p:spPr>
      </p:pic>
      <p:sp>
        <p:nvSpPr>
          <p:cNvPr id="3" name="TextBox 2"/>
          <p:cNvSpPr txBox="1"/>
          <p:nvPr/>
        </p:nvSpPr>
        <p:spPr>
          <a:xfrm>
            <a:off x="708338" y="6194738"/>
            <a:ext cx="10354614" cy="369332"/>
          </a:xfrm>
          <a:prstGeom prst="rect">
            <a:avLst/>
          </a:prstGeom>
          <a:noFill/>
        </p:spPr>
        <p:txBody>
          <a:bodyPr wrap="square" rtlCol="0">
            <a:spAutoFit/>
          </a:bodyPr>
          <a:lstStyle/>
          <a:p>
            <a:r>
              <a:rPr lang="en-US" dirty="0"/>
              <a:t>Source: https://i0.wp.com/www.jamesserra.com/wp-content/uploads/2015/08/Untitled-picture.png</a:t>
            </a:r>
          </a:p>
        </p:txBody>
      </p:sp>
    </p:spTree>
    <p:extLst>
      <p:ext uri="{BB962C8B-B14F-4D97-AF65-F5344CB8AC3E}">
        <p14:creationId xmlns:p14="http://schemas.microsoft.com/office/powerpoint/2010/main" val="4846462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Screenshot 2017-02-15 17.56.2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60608"/>
            <a:ext cx="11992647" cy="6858000"/>
          </a:xfrm>
          <a:prstGeom prst="rect">
            <a:avLst/>
          </a:prstGeom>
        </p:spPr>
      </p:pic>
      <p:sp>
        <p:nvSpPr>
          <p:cNvPr id="3" name="TextBox 2"/>
          <p:cNvSpPr txBox="1"/>
          <p:nvPr/>
        </p:nvSpPr>
        <p:spPr>
          <a:xfrm>
            <a:off x="484165" y="6211669"/>
            <a:ext cx="11024316" cy="646331"/>
          </a:xfrm>
          <a:prstGeom prst="rect">
            <a:avLst/>
          </a:prstGeom>
          <a:noFill/>
        </p:spPr>
        <p:txBody>
          <a:bodyPr wrap="square" rtlCol="0">
            <a:spAutoFit/>
          </a:bodyPr>
          <a:lstStyle/>
          <a:p>
            <a:r>
              <a:rPr lang="en-US" dirty="0" smtClean="0"/>
              <a:t>Source: https</a:t>
            </a:r>
            <a:r>
              <a:rPr lang="en-US" dirty="0"/>
              <a:t>://medium.com/@sbmeunier/blockchain-technology-a-very-special-kind-of-distributed-database-e63d00781118</a:t>
            </a:r>
          </a:p>
        </p:txBody>
      </p:sp>
    </p:spTree>
    <p:extLst>
      <p:ext uri="{BB962C8B-B14F-4D97-AF65-F5344CB8AC3E}">
        <p14:creationId xmlns:p14="http://schemas.microsoft.com/office/powerpoint/2010/main" val="17385261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46125"/>
          </a:xfrm>
        </p:spPr>
        <p:txBody>
          <a:bodyPr/>
          <a:lstStyle/>
          <a:p>
            <a:r>
              <a:rPr lang="en-US" dirty="0" smtClean="0"/>
              <a:t>Summary</a:t>
            </a:r>
            <a:endParaRPr lang="en-US" dirty="0"/>
          </a:p>
        </p:txBody>
      </p:sp>
      <p:sp>
        <p:nvSpPr>
          <p:cNvPr id="3" name="Content Placeholder 2"/>
          <p:cNvSpPr>
            <a:spLocks noGrp="1"/>
          </p:cNvSpPr>
          <p:nvPr>
            <p:ph idx="1"/>
          </p:nvPr>
        </p:nvSpPr>
        <p:spPr>
          <a:xfrm>
            <a:off x="838200" y="1079500"/>
            <a:ext cx="10515600" cy="5097463"/>
          </a:xfrm>
        </p:spPr>
        <p:txBody>
          <a:bodyPr>
            <a:normAutofit lnSpcReduction="10000"/>
          </a:bodyPr>
          <a:lstStyle/>
          <a:p>
            <a:r>
              <a:rPr lang="en-US" b="1" dirty="0"/>
              <a:t>Now what is “</a:t>
            </a:r>
            <a:r>
              <a:rPr lang="en-US" b="1" dirty="0" err="1"/>
              <a:t>blockchain</a:t>
            </a:r>
            <a:r>
              <a:rPr lang="en-US" b="1" dirty="0"/>
              <a:t> technology” you might ask? Ironically, there is no consensus on the definition:</a:t>
            </a:r>
            <a:endParaRPr lang="en-US" dirty="0"/>
          </a:p>
          <a:p>
            <a:pPr lvl="0"/>
            <a:r>
              <a:rPr lang="en-US" dirty="0"/>
              <a:t>Minimalists will argue it is only </a:t>
            </a:r>
            <a:r>
              <a:rPr lang="en-US" dirty="0" err="1"/>
              <a:t>Bitcoin</a:t>
            </a:r>
            <a:endParaRPr lang="en-US" dirty="0"/>
          </a:p>
          <a:p>
            <a:pPr lvl="0"/>
            <a:r>
              <a:rPr lang="en-US" dirty="0"/>
              <a:t>Some people think it should include any DL with chained blocks</a:t>
            </a:r>
          </a:p>
          <a:p>
            <a:pPr lvl="0"/>
            <a:r>
              <a:rPr lang="en-US" dirty="0"/>
              <a:t>Some experts think it should include any DL with some key features: chained blocks, immutability &amp; consensus protocol</a:t>
            </a:r>
          </a:p>
          <a:p>
            <a:pPr lvl="0"/>
            <a:r>
              <a:rPr lang="en-US" dirty="0"/>
              <a:t>Maximalists say “</a:t>
            </a:r>
            <a:r>
              <a:rPr lang="en-US" dirty="0" err="1"/>
              <a:t>blockchain</a:t>
            </a:r>
            <a:r>
              <a:rPr lang="en-US" dirty="0"/>
              <a:t> technology” equals “distributed ledger technology” equals “cryptographically enabled DDBMS”. Also it is easier to use the term “</a:t>
            </a:r>
            <a:r>
              <a:rPr lang="en-US" dirty="0" err="1"/>
              <a:t>blockchain</a:t>
            </a:r>
            <a:r>
              <a:rPr lang="en-US" dirty="0"/>
              <a:t>” for marketing &amp; communication purposes, even if it can be misleading…</a:t>
            </a:r>
          </a:p>
          <a:p>
            <a:r>
              <a:rPr lang="en-US" dirty="0"/>
              <a:t>The final equation is: </a:t>
            </a:r>
            <a:r>
              <a:rPr lang="en-US" dirty="0" err="1"/>
              <a:t>bitcoin</a:t>
            </a:r>
            <a:r>
              <a:rPr lang="en-US" dirty="0"/>
              <a:t> </a:t>
            </a:r>
            <a:r>
              <a:rPr lang="en-US" dirty="0" err="1"/>
              <a:t>blockchain</a:t>
            </a:r>
            <a:r>
              <a:rPr lang="en-US" dirty="0"/>
              <a:t> ⊆ </a:t>
            </a:r>
            <a:r>
              <a:rPr lang="en-US" dirty="0" err="1"/>
              <a:t>blockchain</a:t>
            </a:r>
            <a:r>
              <a:rPr lang="en-US" dirty="0"/>
              <a:t> technology ⊆ distributed ledger technology ⊆ distributed databases.</a:t>
            </a:r>
          </a:p>
          <a:p>
            <a:endParaRPr lang="en-US" dirty="0"/>
          </a:p>
        </p:txBody>
      </p:sp>
      <p:sp>
        <p:nvSpPr>
          <p:cNvPr id="4" name="TextBox 3"/>
          <p:cNvSpPr txBox="1"/>
          <p:nvPr/>
        </p:nvSpPr>
        <p:spPr>
          <a:xfrm>
            <a:off x="332704" y="6107672"/>
            <a:ext cx="11526591" cy="646331"/>
          </a:xfrm>
          <a:prstGeom prst="rect">
            <a:avLst/>
          </a:prstGeom>
          <a:noFill/>
        </p:spPr>
        <p:txBody>
          <a:bodyPr wrap="square" rtlCol="0">
            <a:spAutoFit/>
          </a:bodyPr>
          <a:lstStyle/>
          <a:p>
            <a:r>
              <a:rPr lang="en-US" dirty="0"/>
              <a:t>Source:  https://medium.com/@sbmeunier/blockchain-technology-a-very-special-kind-of-distributed-database-e63d00781118</a:t>
            </a:r>
          </a:p>
        </p:txBody>
      </p:sp>
    </p:spTree>
    <p:extLst>
      <p:ext uri="{BB962C8B-B14F-4D97-AF65-F5344CB8AC3E}">
        <p14:creationId xmlns:p14="http://schemas.microsoft.com/office/powerpoint/2010/main" val="576977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Transactions – Traditional Ledger</a:t>
            </a:r>
            <a:endParaRPr lang="en-US" dirty="0"/>
          </a:p>
        </p:txBody>
      </p:sp>
      <p:sp>
        <p:nvSpPr>
          <p:cNvPr id="3" name="Content Placeholder 2"/>
          <p:cNvSpPr>
            <a:spLocks noGrp="1"/>
          </p:cNvSpPr>
          <p:nvPr>
            <p:ph idx="1"/>
          </p:nvPr>
        </p:nvSpPr>
        <p:spPr/>
        <p:txBody>
          <a:bodyPr/>
          <a:lstStyle/>
          <a:p>
            <a:r>
              <a:rPr lang="en-US" b="1" dirty="0" smtClean="0"/>
              <a:t>For each transaction, three events occur:</a:t>
            </a:r>
          </a:p>
          <a:p>
            <a:pPr lvl="1"/>
            <a:endParaRPr lang="en-US" b="1" dirty="0" smtClean="0"/>
          </a:p>
          <a:p>
            <a:pPr lvl="1"/>
            <a:r>
              <a:rPr lang="en-US" b="1" dirty="0" smtClean="0"/>
              <a:t>Goods shipped from seller to buyer</a:t>
            </a:r>
          </a:p>
          <a:p>
            <a:pPr lvl="1"/>
            <a:endParaRPr lang="en-US" b="1" dirty="0" smtClean="0"/>
          </a:p>
          <a:p>
            <a:pPr lvl="1"/>
            <a:r>
              <a:rPr lang="en-US" b="1" dirty="0" smtClean="0"/>
              <a:t>Accounting information recorded by both parties</a:t>
            </a:r>
          </a:p>
          <a:p>
            <a:pPr lvl="1"/>
            <a:endParaRPr lang="en-US" b="1" dirty="0" smtClean="0"/>
          </a:p>
          <a:p>
            <a:pPr lvl="1"/>
            <a:r>
              <a:rPr lang="en-US" b="1" dirty="0" smtClean="0"/>
              <a:t>Payment remitted from buyer to seller</a:t>
            </a:r>
            <a:endParaRPr lang="en-US" dirty="0"/>
          </a:p>
        </p:txBody>
      </p:sp>
    </p:spTree>
    <p:extLst>
      <p:ext uri="{BB962C8B-B14F-4D97-AF65-F5344CB8AC3E}">
        <p14:creationId xmlns:p14="http://schemas.microsoft.com/office/powerpoint/2010/main" val="42063100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Transaction 1</a:t>
            </a:r>
            <a:endParaRPr lang="en-US" dirty="0"/>
          </a:p>
        </p:txBody>
      </p:sp>
      <p:sp>
        <p:nvSpPr>
          <p:cNvPr id="5" name="Subtitle 4"/>
          <p:cNvSpPr>
            <a:spLocks noGrp="1"/>
          </p:cNvSpPr>
          <p:nvPr>
            <p:ph type="body" idx="1"/>
          </p:nvPr>
        </p:nvSpPr>
        <p:spPr/>
        <p:txBody>
          <a:bodyPr/>
          <a:lstStyle/>
          <a:p>
            <a:r>
              <a:rPr lang="en-US" dirty="0" smtClean="0"/>
              <a:t>Supplier sells raw materials to Manufacturer</a:t>
            </a:r>
            <a:endParaRPr lang="en-US" dirty="0"/>
          </a:p>
        </p:txBody>
      </p:sp>
    </p:spTree>
    <p:extLst>
      <p:ext uri="{BB962C8B-B14F-4D97-AF65-F5344CB8AC3E}">
        <p14:creationId xmlns:p14="http://schemas.microsoft.com/office/powerpoint/2010/main" val="38392380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Alternate Process 4"/>
          <p:cNvSpPr/>
          <p:nvPr/>
        </p:nvSpPr>
        <p:spPr>
          <a:xfrm>
            <a:off x="1371957" y="1603341"/>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Supplier</a:t>
            </a:r>
            <a:endParaRPr lang="en-US" sz="2200" b="1" dirty="0"/>
          </a:p>
        </p:txBody>
      </p:sp>
      <p:sp>
        <p:nvSpPr>
          <p:cNvPr id="6" name="Flowchart: Alternate Process 5"/>
          <p:cNvSpPr/>
          <p:nvPr/>
        </p:nvSpPr>
        <p:spPr>
          <a:xfrm>
            <a:off x="7145006" y="1603341"/>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smtClean="0"/>
              <a:t>M</a:t>
            </a:r>
            <a:r>
              <a:rPr lang="en-US" sz="2400" b="1" dirty="0" smtClean="0"/>
              <a:t>anufacturer</a:t>
            </a:r>
            <a:endParaRPr lang="en-US" b="1" dirty="0"/>
          </a:p>
        </p:txBody>
      </p:sp>
      <p:sp>
        <p:nvSpPr>
          <p:cNvPr id="7" name="Flowchart: Alternate Process 6"/>
          <p:cNvSpPr/>
          <p:nvPr/>
        </p:nvSpPr>
        <p:spPr>
          <a:xfrm>
            <a:off x="4260890" y="3433156"/>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Bank</a:t>
            </a:r>
            <a:endParaRPr lang="en-US" sz="2200" b="1" dirty="0"/>
          </a:p>
        </p:txBody>
      </p:sp>
      <p:sp>
        <p:nvSpPr>
          <p:cNvPr id="9" name="Flowchart: Alternate Process 8"/>
          <p:cNvSpPr/>
          <p:nvPr/>
        </p:nvSpPr>
        <p:spPr>
          <a:xfrm>
            <a:off x="7145006" y="5130936"/>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Dealer</a:t>
            </a:r>
            <a:endParaRPr lang="en-US" sz="2200" b="1" dirty="0"/>
          </a:p>
        </p:txBody>
      </p:sp>
      <p:sp>
        <p:nvSpPr>
          <p:cNvPr id="10" name="Flowchart: Alternate Process 9"/>
          <p:cNvSpPr/>
          <p:nvPr/>
        </p:nvSpPr>
        <p:spPr>
          <a:xfrm>
            <a:off x="1359874" y="5130936"/>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Customer</a:t>
            </a:r>
            <a:endParaRPr lang="en-US" sz="2200" b="1" dirty="0"/>
          </a:p>
        </p:txBody>
      </p:sp>
      <p:cxnSp>
        <p:nvCxnSpPr>
          <p:cNvPr id="15" name="Straight Arrow Connector 14" title="Trans. 1"/>
          <p:cNvCxnSpPr/>
          <p:nvPr/>
        </p:nvCxnSpPr>
        <p:spPr>
          <a:xfrm flipV="1">
            <a:off x="3526595" y="2049597"/>
            <a:ext cx="3618411" cy="3267"/>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6" idx="1"/>
            <a:endCxn id="7" idx="0"/>
          </p:cNvCxnSpPr>
          <p:nvPr/>
        </p:nvCxnSpPr>
        <p:spPr>
          <a:xfrm flipH="1">
            <a:off x="5256933" y="2049655"/>
            <a:ext cx="1888073" cy="1383501"/>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7" idx="0"/>
            <a:endCxn id="5" idx="3"/>
          </p:cNvCxnSpPr>
          <p:nvPr/>
        </p:nvCxnSpPr>
        <p:spPr>
          <a:xfrm flipH="1" flipV="1">
            <a:off x="3364042" y="2049655"/>
            <a:ext cx="1892891" cy="1383501"/>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4418622" y="1578650"/>
            <a:ext cx="1834353" cy="430887"/>
          </a:xfrm>
          <a:prstGeom prst="rect">
            <a:avLst/>
          </a:prstGeom>
          <a:noFill/>
        </p:spPr>
        <p:txBody>
          <a:bodyPr wrap="square" rtlCol="0">
            <a:spAutoFit/>
          </a:bodyPr>
          <a:lstStyle/>
          <a:p>
            <a:r>
              <a:rPr lang="en-US" sz="2200" b="1" dirty="0" smtClean="0">
                <a:solidFill>
                  <a:srgbClr val="7030A0"/>
                </a:solidFill>
              </a:rPr>
              <a:t>Transaction 1</a:t>
            </a:r>
            <a:endParaRPr lang="en-US" sz="2200" b="1" dirty="0">
              <a:solidFill>
                <a:srgbClr val="7030A0"/>
              </a:solidFill>
            </a:endParaRPr>
          </a:p>
        </p:txBody>
      </p:sp>
      <p:sp>
        <p:nvSpPr>
          <p:cNvPr id="111" name="TextBox 110"/>
          <p:cNvSpPr txBox="1"/>
          <p:nvPr/>
        </p:nvSpPr>
        <p:spPr>
          <a:xfrm>
            <a:off x="4281536" y="2148459"/>
            <a:ext cx="416923" cy="369332"/>
          </a:xfrm>
          <a:prstGeom prst="rect">
            <a:avLst/>
          </a:prstGeom>
          <a:noFill/>
        </p:spPr>
        <p:txBody>
          <a:bodyPr wrap="square" rtlCol="0">
            <a:spAutoFit/>
          </a:bodyPr>
          <a:lstStyle/>
          <a:p>
            <a:r>
              <a:rPr lang="en-US" b="1" dirty="0" smtClean="0">
                <a:solidFill>
                  <a:schemeClr val="accent6"/>
                </a:solidFill>
              </a:rPr>
              <a:t>T1</a:t>
            </a:r>
            <a:endParaRPr lang="en-US" b="1" dirty="0">
              <a:solidFill>
                <a:schemeClr val="accent6"/>
              </a:solidFill>
            </a:endParaRPr>
          </a:p>
        </p:txBody>
      </p:sp>
      <p:sp>
        <p:nvSpPr>
          <p:cNvPr id="112" name="TextBox 111"/>
          <p:cNvSpPr txBox="1"/>
          <p:nvPr/>
        </p:nvSpPr>
        <p:spPr>
          <a:xfrm>
            <a:off x="6105408" y="2145880"/>
            <a:ext cx="416923" cy="369332"/>
          </a:xfrm>
          <a:prstGeom prst="rect">
            <a:avLst/>
          </a:prstGeom>
          <a:noFill/>
        </p:spPr>
        <p:txBody>
          <a:bodyPr wrap="square" rtlCol="0">
            <a:spAutoFit/>
          </a:bodyPr>
          <a:lstStyle/>
          <a:p>
            <a:r>
              <a:rPr lang="en-US" b="1" dirty="0" smtClean="0">
                <a:solidFill>
                  <a:schemeClr val="accent6"/>
                </a:solidFill>
              </a:rPr>
              <a:t>T1</a:t>
            </a:r>
            <a:endParaRPr lang="en-US" b="1" dirty="0">
              <a:solidFill>
                <a:schemeClr val="accent6"/>
              </a:solidFill>
            </a:endParaRPr>
          </a:p>
        </p:txBody>
      </p:sp>
      <p:sp>
        <p:nvSpPr>
          <p:cNvPr id="126" name="Title 1"/>
          <p:cNvSpPr>
            <a:spLocks noGrp="1"/>
          </p:cNvSpPr>
          <p:nvPr>
            <p:ph type="title"/>
          </p:nvPr>
        </p:nvSpPr>
        <p:spPr>
          <a:xfrm>
            <a:off x="838200" y="400294"/>
            <a:ext cx="10515600" cy="1325563"/>
          </a:xfrm>
        </p:spPr>
        <p:txBody>
          <a:bodyPr anchor="t"/>
          <a:lstStyle/>
          <a:p>
            <a:r>
              <a:rPr lang="en-US" dirty="0" smtClean="0"/>
              <a:t>Traditional Ledger System Diagram </a:t>
            </a:r>
            <a:endParaRPr lang="en-US" dirty="0"/>
          </a:p>
        </p:txBody>
      </p:sp>
      <p:sp>
        <p:nvSpPr>
          <p:cNvPr id="127" name="Flowchart: Alternate Process 126"/>
          <p:cNvSpPr/>
          <p:nvPr/>
        </p:nvSpPr>
        <p:spPr>
          <a:xfrm>
            <a:off x="657623" y="3306134"/>
            <a:ext cx="702251" cy="386633"/>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128" name="Straight Arrow Connector 127"/>
          <p:cNvCxnSpPr/>
          <p:nvPr/>
        </p:nvCxnSpPr>
        <p:spPr>
          <a:xfrm flipV="1">
            <a:off x="663719" y="3856895"/>
            <a:ext cx="719602" cy="1"/>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flipV="1">
            <a:off x="663720" y="4103079"/>
            <a:ext cx="719602" cy="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4" name="TextBox 133"/>
          <p:cNvSpPr txBox="1"/>
          <p:nvPr/>
        </p:nvSpPr>
        <p:spPr>
          <a:xfrm>
            <a:off x="1445993" y="3353421"/>
            <a:ext cx="1196967" cy="923330"/>
          </a:xfrm>
          <a:prstGeom prst="rect">
            <a:avLst/>
          </a:prstGeom>
          <a:noFill/>
        </p:spPr>
        <p:txBody>
          <a:bodyPr wrap="square" rtlCol="0">
            <a:spAutoFit/>
          </a:bodyPr>
          <a:lstStyle/>
          <a:p>
            <a:r>
              <a:rPr lang="en-US" b="1" dirty="0" smtClean="0">
                <a:solidFill>
                  <a:schemeClr val="accent5"/>
                </a:solidFill>
              </a:rPr>
              <a:t>Entity</a:t>
            </a:r>
          </a:p>
          <a:p>
            <a:r>
              <a:rPr lang="en-US" b="1" dirty="0" smtClean="0">
                <a:solidFill>
                  <a:schemeClr val="accent6"/>
                </a:solidFill>
              </a:rPr>
              <a:t>Currency</a:t>
            </a:r>
          </a:p>
          <a:p>
            <a:r>
              <a:rPr lang="en-US" b="1" dirty="0" smtClean="0">
                <a:solidFill>
                  <a:srgbClr val="FF0000"/>
                </a:solidFill>
              </a:rPr>
              <a:t>Goods</a:t>
            </a:r>
          </a:p>
        </p:txBody>
      </p:sp>
    </p:spTree>
    <p:extLst>
      <p:ext uri="{BB962C8B-B14F-4D97-AF65-F5344CB8AC3E}">
        <p14:creationId xmlns:p14="http://schemas.microsoft.com/office/powerpoint/2010/main" val="3332131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3"/>
                                        </p:tgtEl>
                                        <p:attrNameLst>
                                          <p:attrName>style.visibility</p:attrName>
                                        </p:attrNameLst>
                                      </p:cBhvr>
                                      <p:to>
                                        <p:strVal val="visible"/>
                                      </p:to>
                                    </p:set>
                                    <p:animEffect transition="in" filter="fade">
                                      <p:cBhvr>
                                        <p:cTn id="24" dur="500"/>
                                        <p:tgtEl>
                                          <p:spTgt spid="83"/>
                                        </p:tgtEl>
                                      </p:cBhvr>
                                    </p:animEffect>
                                  </p:childTnLst>
                                </p:cTn>
                              </p:par>
                            </p:childTnLst>
                          </p:cTn>
                        </p:par>
                        <p:par>
                          <p:cTn id="25" fill="hold">
                            <p:stCondLst>
                              <p:cond delay="500"/>
                            </p:stCondLst>
                            <p:childTnLst>
                              <p:par>
                                <p:cTn id="26" presetID="22" presetClass="entr" presetSubtype="4"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up)">
                                      <p:cBhvr>
                                        <p:cTn id="32" dur="500"/>
                                        <p:tgtEl>
                                          <p:spTgt spid="25"/>
                                        </p:tgtEl>
                                      </p:cBhvr>
                                    </p:animEffect>
                                  </p:childTnLst>
                                </p:cTn>
                              </p:par>
                            </p:childTnLst>
                          </p:cTn>
                        </p:par>
                        <p:par>
                          <p:cTn id="33" fill="hold">
                            <p:stCondLst>
                              <p:cond delay="1500"/>
                            </p:stCondLst>
                            <p:childTnLst>
                              <p:par>
                                <p:cTn id="34" presetID="22" presetClass="entr" presetSubtype="4"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down)">
                                      <p:cBhvr>
                                        <p:cTn id="36" dur="500"/>
                                        <p:tgtEl>
                                          <p:spTgt spid="27"/>
                                        </p:tgtEl>
                                      </p:cBhvr>
                                    </p:animEffect>
                                  </p:childTnLst>
                                </p:cTn>
                              </p:par>
                            </p:childTnLst>
                          </p:cTn>
                        </p:par>
                        <p:par>
                          <p:cTn id="37" fill="hold">
                            <p:stCondLst>
                              <p:cond delay="2000"/>
                            </p:stCondLst>
                            <p:childTnLst>
                              <p:par>
                                <p:cTn id="38" presetID="1" presetClass="entr" presetSubtype="0" fill="hold" grpId="0" nodeType="afterEffect">
                                  <p:stCondLst>
                                    <p:cond delay="0"/>
                                  </p:stCondLst>
                                  <p:childTnLst>
                                    <p:set>
                                      <p:cBhvr>
                                        <p:cTn id="39" dur="1" fill="hold">
                                          <p:stCondLst>
                                            <p:cond delay="0"/>
                                          </p:stCondLst>
                                        </p:cTn>
                                        <p:tgtEl>
                                          <p:spTgt spid="112"/>
                                        </p:tgtEl>
                                        <p:attrNameLst>
                                          <p:attrName>style.visibility</p:attrName>
                                        </p:attrNameLst>
                                      </p:cBhvr>
                                      <p:to>
                                        <p:strVal val="visible"/>
                                      </p:to>
                                    </p:set>
                                  </p:childTnLst>
                                </p:cTn>
                              </p:par>
                            </p:childTnLst>
                          </p:cTn>
                        </p:par>
                        <p:par>
                          <p:cTn id="40" fill="hold">
                            <p:stCondLst>
                              <p:cond delay="2000"/>
                            </p:stCondLst>
                            <p:childTnLst>
                              <p:par>
                                <p:cTn id="41" presetID="1" presetClass="entr" presetSubtype="0" fill="hold" grpId="0" nodeType="afterEffect">
                                  <p:stCondLst>
                                    <p:cond delay="0"/>
                                  </p:stCondLst>
                                  <p:childTnLst>
                                    <p:set>
                                      <p:cBhvr>
                                        <p:cTn id="42" dur="1" fill="hold">
                                          <p:stCondLst>
                                            <p:cond delay="0"/>
                                          </p:stCondLst>
                                        </p:cTn>
                                        <p:tgtEl>
                                          <p:spTgt spid="1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83" grpId="0"/>
      <p:bldP spid="111" grpId="0"/>
      <p:bldP spid="1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Transaction 2</a:t>
            </a:r>
            <a:endParaRPr lang="en-US" dirty="0"/>
          </a:p>
        </p:txBody>
      </p:sp>
      <p:sp>
        <p:nvSpPr>
          <p:cNvPr id="5" name="Subtitle 4"/>
          <p:cNvSpPr>
            <a:spLocks noGrp="1"/>
          </p:cNvSpPr>
          <p:nvPr>
            <p:ph type="subTitle" idx="1"/>
          </p:nvPr>
        </p:nvSpPr>
        <p:spPr/>
        <p:txBody>
          <a:bodyPr/>
          <a:lstStyle/>
          <a:p>
            <a:r>
              <a:rPr lang="en-US" dirty="0" smtClean="0"/>
              <a:t>Manufacturer sells finished goods to Dealer</a:t>
            </a:r>
            <a:endParaRPr lang="en-US" dirty="0"/>
          </a:p>
        </p:txBody>
      </p:sp>
    </p:spTree>
    <p:extLst>
      <p:ext uri="{BB962C8B-B14F-4D97-AF65-F5344CB8AC3E}">
        <p14:creationId xmlns:p14="http://schemas.microsoft.com/office/powerpoint/2010/main" val="1528868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Alternate Process 4"/>
          <p:cNvSpPr/>
          <p:nvPr/>
        </p:nvSpPr>
        <p:spPr>
          <a:xfrm>
            <a:off x="1541543" y="1609831"/>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Supplier</a:t>
            </a:r>
            <a:endParaRPr lang="en-US" sz="2200" b="1" dirty="0"/>
          </a:p>
        </p:txBody>
      </p:sp>
      <p:sp>
        <p:nvSpPr>
          <p:cNvPr id="6" name="Flowchart: Alternate Process 5"/>
          <p:cNvSpPr/>
          <p:nvPr/>
        </p:nvSpPr>
        <p:spPr>
          <a:xfrm>
            <a:off x="7034809" y="1606564"/>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smtClean="0"/>
              <a:t>M</a:t>
            </a:r>
            <a:r>
              <a:rPr lang="en-US" sz="2400" b="1" dirty="0" smtClean="0"/>
              <a:t>anufacturer</a:t>
            </a:r>
            <a:endParaRPr lang="en-US" b="1" dirty="0"/>
          </a:p>
        </p:txBody>
      </p:sp>
      <p:sp>
        <p:nvSpPr>
          <p:cNvPr id="7" name="Flowchart: Alternate Process 6"/>
          <p:cNvSpPr/>
          <p:nvPr/>
        </p:nvSpPr>
        <p:spPr>
          <a:xfrm>
            <a:off x="4267923" y="3430797"/>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Bank</a:t>
            </a:r>
            <a:endParaRPr lang="en-US" sz="2200" b="1" dirty="0"/>
          </a:p>
        </p:txBody>
      </p:sp>
      <p:sp>
        <p:nvSpPr>
          <p:cNvPr id="9" name="Flowchart: Alternate Process 8"/>
          <p:cNvSpPr/>
          <p:nvPr/>
        </p:nvSpPr>
        <p:spPr>
          <a:xfrm>
            <a:off x="7034809" y="5261741"/>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Dealer</a:t>
            </a:r>
            <a:endParaRPr lang="en-US" sz="2200" b="1" dirty="0"/>
          </a:p>
        </p:txBody>
      </p:sp>
      <p:sp>
        <p:nvSpPr>
          <p:cNvPr id="10" name="Flowchart: Alternate Process 9"/>
          <p:cNvSpPr/>
          <p:nvPr/>
        </p:nvSpPr>
        <p:spPr>
          <a:xfrm>
            <a:off x="1541543" y="5263326"/>
            <a:ext cx="1992085" cy="8926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t>Customer</a:t>
            </a:r>
            <a:endParaRPr lang="en-US" sz="2200" b="1" dirty="0"/>
          </a:p>
        </p:txBody>
      </p:sp>
      <p:cxnSp>
        <p:nvCxnSpPr>
          <p:cNvPr id="15" name="Straight Arrow Connector 14" title="Trans. 1"/>
          <p:cNvCxnSpPr>
            <a:stCxn id="5" idx="3"/>
            <a:endCxn id="6" idx="1"/>
          </p:cNvCxnSpPr>
          <p:nvPr/>
        </p:nvCxnSpPr>
        <p:spPr>
          <a:xfrm flipV="1">
            <a:off x="3533628" y="2052878"/>
            <a:ext cx="3501181" cy="3267"/>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6" idx="1"/>
            <a:endCxn id="7" idx="0"/>
          </p:cNvCxnSpPr>
          <p:nvPr/>
        </p:nvCxnSpPr>
        <p:spPr>
          <a:xfrm flipH="1">
            <a:off x="5263966" y="2052878"/>
            <a:ext cx="1770843" cy="1377919"/>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7" idx="0"/>
            <a:endCxn id="5" idx="3"/>
          </p:cNvCxnSpPr>
          <p:nvPr/>
        </p:nvCxnSpPr>
        <p:spPr>
          <a:xfrm flipH="1" flipV="1">
            <a:off x="3533628" y="2056145"/>
            <a:ext cx="1730338" cy="1374652"/>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9" idx="0"/>
            <a:endCxn id="7" idx="3"/>
          </p:cNvCxnSpPr>
          <p:nvPr/>
        </p:nvCxnSpPr>
        <p:spPr>
          <a:xfrm flipH="1" flipV="1">
            <a:off x="6260008" y="3877111"/>
            <a:ext cx="1770844" cy="1384630"/>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7" idx="3"/>
            <a:endCxn id="6" idx="2"/>
          </p:cNvCxnSpPr>
          <p:nvPr/>
        </p:nvCxnSpPr>
        <p:spPr>
          <a:xfrm flipV="1">
            <a:off x="6260008" y="2499192"/>
            <a:ext cx="1770844" cy="1377919"/>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4425655" y="1581873"/>
            <a:ext cx="1834353" cy="430887"/>
          </a:xfrm>
          <a:prstGeom prst="rect">
            <a:avLst/>
          </a:prstGeom>
          <a:noFill/>
        </p:spPr>
        <p:txBody>
          <a:bodyPr wrap="square" rtlCol="0">
            <a:spAutoFit/>
          </a:bodyPr>
          <a:lstStyle/>
          <a:p>
            <a:r>
              <a:rPr lang="en-US" sz="2200" b="1" dirty="0" smtClean="0">
                <a:solidFill>
                  <a:srgbClr val="7030A0"/>
                </a:solidFill>
              </a:rPr>
              <a:t>Transaction 1</a:t>
            </a:r>
            <a:endParaRPr lang="en-US" sz="2200" b="1" dirty="0">
              <a:solidFill>
                <a:srgbClr val="7030A0"/>
              </a:solidFill>
            </a:endParaRPr>
          </a:p>
        </p:txBody>
      </p:sp>
      <p:sp>
        <p:nvSpPr>
          <p:cNvPr id="86" name="TextBox 85"/>
          <p:cNvSpPr txBox="1"/>
          <p:nvPr/>
        </p:nvSpPr>
        <p:spPr>
          <a:xfrm>
            <a:off x="8109717" y="3587919"/>
            <a:ext cx="1834353" cy="430887"/>
          </a:xfrm>
          <a:prstGeom prst="rect">
            <a:avLst/>
          </a:prstGeom>
          <a:noFill/>
        </p:spPr>
        <p:txBody>
          <a:bodyPr wrap="square" rtlCol="0">
            <a:spAutoFit/>
          </a:bodyPr>
          <a:lstStyle/>
          <a:p>
            <a:r>
              <a:rPr lang="en-US" sz="2200" b="1" dirty="0" smtClean="0">
                <a:solidFill>
                  <a:srgbClr val="7030A0"/>
                </a:solidFill>
              </a:rPr>
              <a:t>Transaction 2</a:t>
            </a:r>
            <a:endParaRPr lang="en-US" sz="2200" b="1" dirty="0">
              <a:solidFill>
                <a:srgbClr val="7030A0"/>
              </a:solidFill>
            </a:endParaRPr>
          </a:p>
        </p:txBody>
      </p:sp>
      <p:sp>
        <p:nvSpPr>
          <p:cNvPr id="111" name="TextBox 110"/>
          <p:cNvSpPr txBox="1"/>
          <p:nvPr/>
        </p:nvSpPr>
        <p:spPr>
          <a:xfrm>
            <a:off x="4276846" y="2151682"/>
            <a:ext cx="416923" cy="369332"/>
          </a:xfrm>
          <a:prstGeom prst="rect">
            <a:avLst/>
          </a:prstGeom>
          <a:noFill/>
        </p:spPr>
        <p:txBody>
          <a:bodyPr wrap="square" rtlCol="0">
            <a:spAutoFit/>
          </a:bodyPr>
          <a:lstStyle/>
          <a:p>
            <a:r>
              <a:rPr lang="en-US" b="1" dirty="0" smtClean="0">
                <a:solidFill>
                  <a:schemeClr val="accent6"/>
                </a:solidFill>
              </a:rPr>
              <a:t>T1</a:t>
            </a:r>
            <a:endParaRPr lang="en-US" b="1" dirty="0">
              <a:solidFill>
                <a:schemeClr val="accent6"/>
              </a:solidFill>
            </a:endParaRPr>
          </a:p>
        </p:txBody>
      </p:sp>
      <p:sp>
        <p:nvSpPr>
          <p:cNvPr id="112" name="TextBox 111"/>
          <p:cNvSpPr txBox="1"/>
          <p:nvPr/>
        </p:nvSpPr>
        <p:spPr>
          <a:xfrm>
            <a:off x="6112441" y="2137380"/>
            <a:ext cx="416923" cy="369332"/>
          </a:xfrm>
          <a:prstGeom prst="rect">
            <a:avLst/>
          </a:prstGeom>
          <a:noFill/>
        </p:spPr>
        <p:txBody>
          <a:bodyPr wrap="square" rtlCol="0">
            <a:spAutoFit/>
          </a:bodyPr>
          <a:lstStyle/>
          <a:p>
            <a:r>
              <a:rPr lang="en-US" b="1" dirty="0" smtClean="0">
                <a:solidFill>
                  <a:schemeClr val="accent6"/>
                </a:solidFill>
              </a:rPr>
              <a:t>T1</a:t>
            </a:r>
            <a:endParaRPr lang="en-US" b="1" dirty="0">
              <a:solidFill>
                <a:schemeClr val="accent6"/>
              </a:solidFill>
            </a:endParaRPr>
          </a:p>
        </p:txBody>
      </p:sp>
      <p:sp>
        <p:nvSpPr>
          <p:cNvPr id="113" name="TextBox 112"/>
          <p:cNvSpPr txBox="1"/>
          <p:nvPr/>
        </p:nvSpPr>
        <p:spPr>
          <a:xfrm>
            <a:off x="7505588" y="3065980"/>
            <a:ext cx="416923" cy="369332"/>
          </a:xfrm>
          <a:prstGeom prst="rect">
            <a:avLst/>
          </a:prstGeom>
          <a:noFill/>
        </p:spPr>
        <p:txBody>
          <a:bodyPr wrap="square" rtlCol="0">
            <a:spAutoFit/>
          </a:bodyPr>
          <a:lstStyle/>
          <a:p>
            <a:r>
              <a:rPr lang="en-US" b="1" dirty="0" smtClean="0">
                <a:solidFill>
                  <a:schemeClr val="accent6"/>
                </a:solidFill>
              </a:rPr>
              <a:t>T2</a:t>
            </a:r>
            <a:endParaRPr lang="en-US" b="1" dirty="0">
              <a:solidFill>
                <a:schemeClr val="accent6"/>
              </a:solidFill>
            </a:endParaRPr>
          </a:p>
        </p:txBody>
      </p:sp>
      <p:sp>
        <p:nvSpPr>
          <p:cNvPr id="114" name="TextBox 113"/>
          <p:cNvSpPr txBox="1"/>
          <p:nvPr/>
        </p:nvSpPr>
        <p:spPr>
          <a:xfrm>
            <a:off x="7508762" y="4361314"/>
            <a:ext cx="416923" cy="369332"/>
          </a:xfrm>
          <a:prstGeom prst="rect">
            <a:avLst/>
          </a:prstGeom>
          <a:noFill/>
        </p:spPr>
        <p:txBody>
          <a:bodyPr wrap="square" rtlCol="0">
            <a:spAutoFit/>
          </a:bodyPr>
          <a:lstStyle/>
          <a:p>
            <a:r>
              <a:rPr lang="en-US" b="1" dirty="0" smtClean="0">
                <a:solidFill>
                  <a:schemeClr val="accent6"/>
                </a:solidFill>
              </a:rPr>
              <a:t>T2</a:t>
            </a:r>
            <a:endParaRPr lang="en-US" b="1" dirty="0">
              <a:solidFill>
                <a:schemeClr val="accent6"/>
              </a:solidFill>
            </a:endParaRPr>
          </a:p>
        </p:txBody>
      </p:sp>
      <p:sp>
        <p:nvSpPr>
          <p:cNvPr id="34" name="Title 1"/>
          <p:cNvSpPr>
            <a:spLocks noGrp="1"/>
          </p:cNvSpPr>
          <p:nvPr>
            <p:ph type="title"/>
          </p:nvPr>
        </p:nvSpPr>
        <p:spPr>
          <a:xfrm>
            <a:off x="838200" y="400294"/>
            <a:ext cx="10515600" cy="1325563"/>
          </a:xfrm>
        </p:spPr>
        <p:txBody>
          <a:bodyPr anchor="t"/>
          <a:lstStyle/>
          <a:p>
            <a:r>
              <a:rPr lang="en-US" dirty="0" smtClean="0"/>
              <a:t>Traditional Ledger System Diagram</a:t>
            </a:r>
            <a:endParaRPr lang="en-US" dirty="0"/>
          </a:p>
        </p:txBody>
      </p:sp>
      <p:sp>
        <p:nvSpPr>
          <p:cNvPr id="35" name="Flowchart: Alternate Process 34"/>
          <p:cNvSpPr/>
          <p:nvPr/>
        </p:nvSpPr>
        <p:spPr>
          <a:xfrm>
            <a:off x="645901" y="3294411"/>
            <a:ext cx="702251" cy="386633"/>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36" name="Straight Arrow Connector 35"/>
          <p:cNvCxnSpPr/>
          <p:nvPr/>
        </p:nvCxnSpPr>
        <p:spPr>
          <a:xfrm flipV="1">
            <a:off x="651997" y="3845172"/>
            <a:ext cx="719602" cy="1"/>
          </a:xfrm>
          <a:prstGeom prst="straightConnector1">
            <a:avLst/>
          </a:prstGeom>
          <a:ln w="508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651998" y="4091356"/>
            <a:ext cx="719602" cy="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1434271" y="3341698"/>
            <a:ext cx="1196967" cy="923330"/>
          </a:xfrm>
          <a:prstGeom prst="rect">
            <a:avLst/>
          </a:prstGeom>
          <a:noFill/>
        </p:spPr>
        <p:txBody>
          <a:bodyPr wrap="square" rtlCol="0">
            <a:spAutoFit/>
          </a:bodyPr>
          <a:lstStyle/>
          <a:p>
            <a:r>
              <a:rPr lang="en-US" b="1" dirty="0" smtClean="0">
                <a:solidFill>
                  <a:schemeClr val="accent5"/>
                </a:solidFill>
              </a:rPr>
              <a:t>Entity</a:t>
            </a:r>
          </a:p>
          <a:p>
            <a:r>
              <a:rPr lang="en-US" b="1" dirty="0" smtClean="0">
                <a:solidFill>
                  <a:schemeClr val="accent6"/>
                </a:solidFill>
              </a:rPr>
              <a:t>Currency</a:t>
            </a:r>
          </a:p>
          <a:p>
            <a:r>
              <a:rPr lang="en-US" b="1" dirty="0" smtClean="0">
                <a:solidFill>
                  <a:srgbClr val="FF0000"/>
                </a:solidFill>
              </a:rPr>
              <a:t>Goods</a:t>
            </a:r>
          </a:p>
        </p:txBody>
      </p:sp>
      <p:cxnSp>
        <p:nvCxnSpPr>
          <p:cNvPr id="24" name="Straight Arrow Connector 23"/>
          <p:cNvCxnSpPr>
            <a:stCxn id="6" idx="2"/>
            <a:endCxn id="9" idx="0"/>
          </p:cNvCxnSpPr>
          <p:nvPr/>
        </p:nvCxnSpPr>
        <p:spPr>
          <a:xfrm>
            <a:off x="8030852" y="2499192"/>
            <a:ext cx="0" cy="2762549"/>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750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childTnLst>
                                </p:cTn>
                              </p:par>
                            </p:childTnLst>
                          </p:cTn>
                        </p:par>
                        <p:par>
                          <p:cTn id="7" fill="hold">
                            <p:stCondLst>
                              <p:cond delay="0"/>
                            </p:stCondLst>
                            <p:childTnLst>
                              <p:par>
                                <p:cTn id="8" presetID="22" presetClass="entr" presetSubtype="1" fill="hold" nodeType="after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up)">
                                      <p:cBhvr>
                                        <p:cTn id="10" dur="500"/>
                                        <p:tgtEl>
                                          <p:spTgt spid="24"/>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right)">
                                      <p:cBhvr>
                                        <p:cTn id="14" dur="500"/>
                                        <p:tgtEl>
                                          <p:spTgt spid="29"/>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down)">
                                      <p:cBhvr>
                                        <p:cTn id="18" dur="500"/>
                                        <p:tgtEl>
                                          <p:spTgt spid="38"/>
                                        </p:tgtEl>
                                      </p:cBhvr>
                                    </p:animEffect>
                                  </p:childTnLst>
                                </p:cTn>
                              </p:par>
                            </p:childTnLst>
                          </p:cTn>
                        </p:par>
                        <p:par>
                          <p:cTn id="19" fill="hold">
                            <p:stCondLst>
                              <p:cond delay="1500"/>
                            </p:stCondLst>
                            <p:childTnLst>
                              <p:par>
                                <p:cTn id="20" presetID="1" presetClass="entr" presetSubtype="0" fill="hold" grpId="0" nodeType="afterEffect">
                                  <p:stCondLst>
                                    <p:cond delay="0"/>
                                  </p:stCondLst>
                                  <p:childTnLst>
                                    <p:set>
                                      <p:cBhvr>
                                        <p:cTn id="21" dur="1" fill="hold">
                                          <p:stCondLst>
                                            <p:cond delay="0"/>
                                          </p:stCondLst>
                                        </p:cTn>
                                        <p:tgtEl>
                                          <p:spTgt spid="113"/>
                                        </p:tgtEl>
                                        <p:attrNameLst>
                                          <p:attrName>style.visibility</p:attrName>
                                        </p:attrNameLst>
                                      </p:cBhvr>
                                      <p:to>
                                        <p:strVal val="visible"/>
                                      </p:to>
                                    </p:set>
                                  </p:childTnLst>
                                </p:cTn>
                              </p:par>
                            </p:childTnLst>
                          </p:cTn>
                        </p:par>
                        <p:par>
                          <p:cTn id="22" fill="hold">
                            <p:stCondLst>
                              <p:cond delay="1500"/>
                            </p:stCondLst>
                            <p:childTnLst>
                              <p:par>
                                <p:cTn id="23" presetID="1" presetClass="entr" presetSubtype="0" fill="hold" grpId="0" nodeType="afterEffect">
                                  <p:stCondLst>
                                    <p:cond delay="0"/>
                                  </p:stCondLst>
                                  <p:childTnLst>
                                    <p:set>
                                      <p:cBhvr>
                                        <p:cTn id="24" dur="1" fill="hold">
                                          <p:stCondLst>
                                            <p:cond delay="0"/>
                                          </p:stCondLst>
                                        </p:cTn>
                                        <p:tgtEl>
                                          <p:spTgt spid="1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113" grpId="0"/>
      <p:bldP spid="1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Transaction 3</a:t>
            </a:r>
            <a:endParaRPr lang="en-US" dirty="0"/>
          </a:p>
        </p:txBody>
      </p:sp>
      <p:sp>
        <p:nvSpPr>
          <p:cNvPr id="5" name="Subtitle 4"/>
          <p:cNvSpPr>
            <a:spLocks noGrp="1"/>
          </p:cNvSpPr>
          <p:nvPr>
            <p:ph type="subTitle" idx="1"/>
          </p:nvPr>
        </p:nvSpPr>
        <p:spPr/>
        <p:txBody>
          <a:bodyPr/>
          <a:lstStyle/>
          <a:p>
            <a:r>
              <a:rPr lang="en-US" dirty="0" smtClean="0"/>
              <a:t>Dealer sells inventory to Customer</a:t>
            </a:r>
            <a:endParaRPr lang="en-US" dirty="0"/>
          </a:p>
        </p:txBody>
      </p:sp>
    </p:spTree>
    <p:extLst>
      <p:ext uri="{BB962C8B-B14F-4D97-AF65-F5344CB8AC3E}">
        <p14:creationId xmlns:p14="http://schemas.microsoft.com/office/powerpoint/2010/main" val="33617188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2675</TotalTime>
  <Words>830</Words>
  <Application>Microsoft Office PowerPoint</Application>
  <PresentationFormat>Widescreen</PresentationFormat>
  <Paragraphs>203</Paragraphs>
  <Slides>34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Calibri</vt:lpstr>
      <vt:lpstr>Calibri Light</vt:lpstr>
      <vt:lpstr>Office Theme</vt:lpstr>
      <vt:lpstr>Blockchain &amp;  Distributed Ledgers</vt:lpstr>
      <vt:lpstr>Let’s start by watching a video</vt:lpstr>
      <vt:lpstr>Blockchain Activity Overview</vt:lpstr>
      <vt:lpstr>Transactions – Traditional Ledger</vt:lpstr>
      <vt:lpstr>Transaction 1</vt:lpstr>
      <vt:lpstr>Traditional Ledger System Diagram </vt:lpstr>
      <vt:lpstr>Transaction 2</vt:lpstr>
      <vt:lpstr>Traditional Ledger System Diagram</vt:lpstr>
      <vt:lpstr>Transaction 3</vt:lpstr>
      <vt:lpstr>Traditional Ledger System Diagram</vt:lpstr>
      <vt:lpstr>Transactions – Distributed Ledger</vt:lpstr>
      <vt:lpstr>Transaction 1</vt:lpstr>
      <vt:lpstr>Distributed Ledger Transaction Diagram</vt:lpstr>
      <vt:lpstr>Transaction 1: Blockchain – Block Verification Instructions</vt:lpstr>
      <vt:lpstr>Blockchain – Post Transaction 1</vt:lpstr>
      <vt:lpstr>Transaction 2</vt:lpstr>
      <vt:lpstr>Distributed Ledger Transaction Diagram</vt:lpstr>
      <vt:lpstr>Blockchain –Transaction 2</vt:lpstr>
      <vt:lpstr>Bitcoin Blockchain – Post Transaction 2</vt:lpstr>
      <vt:lpstr>Transaction 3</vt:lpstr>
      <vt:lpstr>Distributed Ledger Transaction Diagram</vt:lpstr>
      <vt:lpstr>Blockchain –Transaction 3</vt:lpstr>
      <vt:lpstr>Blockchain – Post Transaction 3</vt:lpstr>
      <vt:lpstr>Let’s watch another video…</vt:lpstr>
      <vt:lpstr>Deloitte -Blockchain:  How it works </vt:lpstr>
      <vt:lpstr>Blockchain:  How it works (cont.) </vt:lpstr>
      <vt:lpstr>Blockchain often works best when:  </vt:lpstr>
      <vt:lpstr>PowerPoint Presentation</vt:lpstr>
      <vt:lpstr>Distributed Databases</vt:lpstr>
      <vt:lpstr>Distributed Databases</vt:lpstr>
      <vt:lpstr>Distributed Ledgers</vt:lpstr>
      <vt:lpstr>Relational vs. Non-Relational Databases</vt:lpstr>
      <vt:lpstr>PowerPoint Presentation</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 Mautz</dc:creator>
  <cp:lastModifiedBy>Lee, Lorraine S.</cp:lastModifiedBy>
  <cp:revision>99</cp:revision>
  <dcterms:created xsi:type="dcterms:W3CDTF">2017-02-13T11:36:59Z</dcterms:created>
  <dcterms:modified xsi:type="dcterms:W3CDTF">2017-05-16T16:46:15Z</dcterms:modified>
</cp:coreProperties>
</file>